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79C7E6-5C97-4219-92CA-D47289C3A6A0}">
  <a:tblStyle styleId="{4D79C7E6-5C97-4219-92CA-D47289C3A6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CenturyGothic-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CenturyGothic-italic.fntdata"/><Relationship Id="rId21" Type="http://schemas.openxmlformats.org/officeDocument/2006/relationships/slide" Target="slides/slide15.xml"/><Relationship Id="rId43" Type="http://schemas.openxmlformats.org/officeDocument/2006/relationships/font" Target="fonts/CenturyGothic-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verage_path_length" TargetMode="External"/><Relationship Id="rId3" Type="http://schemas.openxmlformats.org/officeDocument/2006/relationships/hyperlink" Target="https://en.wikipedia.org/wiki/Random_graph" TargetMode="External"/><Relationship Id="rId4" Type="http://schemas.openxmlformats.org/officeDocument/2006/relationships/hyperlink" Target="https://en.wikipedia.org/wiki/Small-world_network" TargetMode="External"/><Relationship Id="rId5" Type="http://schemas.openxmlformats.org/officeDocument/2006/relationships/hyperlink" Target="https://en.wikipedia.org/wiki/Average_path_length" TargetMode="External"/><Relationship Id="rId6" Type="http://schemas.openxmlformats.org/officeDocument/2006/relationships/hyperlink" Target="https://en.wikipedia.org/wiki/Clustering_coefficien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c675028e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c675028e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46ff91d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46ff91d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c675028e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c675028e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c675028e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c675028e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c675028e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9c675028e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ru" sz="1000">
                <a:solidFill>
                  <a:schemeClr val="dk1"/>
                </a:solidFill>
              </a:rPr>
              <a:t>The AIC is calculated based on the number of free parameters </a:t>
            </a:r>
            <a:r>
              <a:rPr i="1" lang="ru" sz="1000">
                <a:solidFill>
                  <a:schemeClr val="dk1"/>
                </a:solidFill>
              </a:rPr>
              <a:t>k </a:t>
            </a:r>
            <a:r>
              <a:rPr lang="ru" sz="1000">
                <a:solidFill>
                  <a:schemeClr val="dk1"/>
                </a:solidFill>
              </a:rPr>
              <a:t>and the maximum likelihood estimate of the model </a:t>
            </a:r>
            <a:r>
              <a:rPr i="1" lang="ru" sz="1000">
                <a:solidFill>
                  <a:schemeClr val="dk1"/>
                </a:solidFill>
              </a:rPr>
              <a:t>L. </a:t>
            </a:r>
            <a:r>
              <a:rPr lang="ru" sz="1000">
                <a:solidFill>
                  <a:schemeClr val="dk1"/>
                </a:solidFill>
              </a:rPr>
              <a:t>The first term introduces a penalty that increases with the number of parameters and thus discourages overfitting. The second term rewards the goodness of fit that is assessed by the likelihood function. For the likelihood function, we use the least squares estimation. The best model is the one with the lowest AIC.</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a257aba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a257aba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222832"/>
                </a:solidFill>
                <a:highlight>
                  <a:srgbClr val="FFFFFF"/>
                </a:highlight>
              </a:rPr>
              <a:t>A graph of  nodes is grown by attaching new nodes each with  edges that are preferentially attached to existing nodes with high degree.</a:t>
            </a:r>
            <a:endParaRPr sz="1200">
              <a:solidFill>
                <a:srgbClr val="222832"/>
              </a:solidFill>
              <a:highlight>
                <a:srgbClr val="FFFFFF"/>
              </a:highlight>
            </a:endParaRPr>
          </a:p>
          <a:p>
            <a:pPr indent="0" lvl="0" marL="0" rtl="0" algn="l">
              <a:spcBef>
                <a:spcPts val="0"/>
              </a:spcBef>
              <a:spcAft>
                <a:spcPts val="0"/>
              </a:spcAft>
              <a:buNone/>
            </a:pPr>
            <a:r>
              <a:rPr lang="ru" sz="1200">
                <a:solidFill>
                  <a:srgbClr val="222832"/>
                </a:solidFill>
                <a:highlight>
                  <a:srgbClr val="FFFFFF"/>
                </a:highlight>
              </a:rPr>
              <a:t>The  model chooses each of the possible edges with probability p.</a:t>
            </a:r>
            <a:endParaRPr sz="1200">
              <a:solidFill>
                <a:srgbClr val="222832"/>
              </a:solidFill>
              <a:highlight>
                <a:srgbClr val="FFFFFF"/>
              </a:highlight>
            </a:endParaRPr>
          </a:p>
          <a:p>
            <a:pPr indent="0" lvl="0" marL="0" rtl="0" algn="l">
              <a:spcBef>
                <a:spcPts val="0"/>
              </a:spcBef>
              <a:spcAft>
                <a:spcPts val="0"/>
              </a:spcAft>
              <a:buNone/>
            </a:pPr>
            <a:r>
              <a:rPr lang="ru" sz="1050">
                <a:solidFill>
                  <a:srgbClr val="202122"/>
                </a:solidFill>
                <a:highlight>
                  <a:srgbClr val="FFFFFF"/>
                </a:highlight>
              </a:rPr>
              <a:t> locally clustered network, while the randomly rewired links dramatically reduce the </a:t>
            </a:r>
            <a:r>
              <a:rPr lang="ru" sz="1050">
                <a:solidFill>
                  <a:srgbClr val="795CB2"/>
                </a:solidFill>
                <a:uFill>
                  <a:noFill/>
                </a:uFill>
                <a:hlinkClick r:id="rId2">
                  <a:extLst>
                    <a:ext uri="{A12FA001-AC4F-418D-AE19-62706E023703}">
                      <ahyp:hlinkClr val="tx"/>
                    </a:ext>
                  </a:extLst>
                </a:hlinkClick>
              </a:rPr>
              <a:t>average path lengths</a:t>
            </a:r>
            <a:endParaRPr sz="1200">
              <a:solidFill>
                <a:srgbClr val="222832"/>
              </a:solidFill>
              <a:highlight>
                <a:srgbClr val="FFFFFF"/>
              </a:highlight>
            </a:endParaRPr>
          </a:p>
          <a:p>
            <a:pPr indent="0" lvl="0" marL="0" rtl="0" algn="l">
              <a:spcBef>
                <a:spcPts val="0"/>
              </a:spcBef>
              <a:spcAft>
                <a:spcPts val="0"/>
              </a:spcAft>
              <a:buNone/>
            </a:pPr>
            <a:r>
              <a:rPr lang="ru" sz="1050">
                <a:solidFill>
                  <a:srgbClr val="202122"/>
                </a:solidFill>
                <a:highlight>
                  <a:srgbClr val="FFFFFF"/>
                </a:highlight>
              </a:rPr>
              <a:t>he </a:t>
            </a:r>
            <a:r>
              <a:rPr b="1" lang="ru" sz="1050">
                <a:solidFill>
                  <a:srgbClr val="202122"/>
                </a:solidFill>
              </a:rPr>
              <a:t>Watts–Strogatz model</a:t>
            </a:r>
            <a:r>
              <a:rPr lang="ru" sz="1050">
                <a:solidFill>
                  <a:srgbClr val="202122"/>
                </a:solidFill>
                <a:highlight>
                  <a:srgbClr val="FFFFFF"/>
                </a:highlight>
              </a:rPr>
              <a:t> is a </a:t>
            </a:r>
            <a:r>
              <a:rPr lang="ru" sz="1050">
                <a:solidFill>
                  <a:srgbClr val="795CB2"/>
                </a:solidFill>
                <a:uFill>
                  <a:noFill/>
                </a:uFill>
                <a:hlinkClick r:id="rId3">
                  <a:extLst>
                    <a:ext uri="{A12FA001-AC4F-418D-AE19-62706E023703}">
                      <ahyp:hlinkClr val="tx"/>
                    </a:ext>
                  </a:extLst>
                </a:hlinkClick>
              </a:rPr>
              <a:t>random graph</a:t>
            </a:r>
            <a:r>
              <a:rPr lang="ru" sz="1050">
                <a:solidFill>
                  <a:srgbClr val="202122"/>
                </a:solidFill>
                <a:highlight>
                  <a:srgbClr val="FFFFFF"/>
                </a:highlight>
              </a:rPr>
              <a:t> generation model that produces graphs with </a:t>
            </a:r>
            <a:r>
              <a:rPr lang="ru" sz="1050">
                <a:solidFill>
                  <a:srgbClr val="795CB2"/>
                </a:solidFill>
                <a:uFill>
                  <a:noFill/>
                </a:uFill>
                <a:hlinkClick r:id="rId4">
                  <a:extLst>
                    <a:ext uri="{A12FA001-AC4F-418D-AE19-62706E023703}">
                      <ahyp:hlinkClr val="tx"/>
                    </a:ext>
                  </a:extLst>
                </a:hlinkClick>
              </a:rPr>
              <a:t>small-world properties</a:t>
            </a:r>
            <a:r>
              <a:rPr lang="ru" sz="1050">
                <a:solidFill>
                  <a:srgbClr val="202122"/>
                </a:solidFill>
                <a:highlight>
                  <a:srgbClr val="FFFFFF"/>
                </a:highlight>
              </a:rPr>
              <a:t>, including short </a:t>
            </a:r>
            <a:r>
              <a:rPr lang="ru" sz="1050">
                <a:solidFill>
                  <a:srgbClr val="795CB2"/>
                </a:solidFill>
                <a:uFill>
                  <a:noFill/>
                </a:uFill>
                <a:hlinkClick r:id="rId5">
                  <a:extLst>
                    <a:ext uri="{A12FA001-AC4F-418D-AE19-62706E023703}">
                      <ahyp:hlinkClr val="tx"/>
                    </a:ext>
                  </a:extLst>
                </a:hlinkClick>
              </a:rPr>
              <a:t>average path lengths</a:t>
            </a:r>
            <a:r>
              <a:rPr lang="ru" sz="1050">
                <a:solidFill>
                  <a:srgbClr val="202122"/>
                </a:solidFill>
                <a:highlight>
                  <a:srgbClr val="FFFFFF"/>
                </a:highlight>
              </a:rPr>
              <a:t> and high </a:t>
            </a:r>
            <a:r>
              <a:rPr lang="ru" sz="1050">
                <a:solidFill>
                  <a:srgbClr val="795CB2"/>
                </a:solidFill>
                <a:uFill>
                  <a:noFill/>
                </a:uFill>
                <a:hlinkClick r:id="rId6">
                  <a:extLst>
                    <a:ext uri="{A12FA001-AC4F-418D-AE19-62706E023703}">
                      <ahyp:hlinkClr val="tx"/>
                    </a:ext>
                  </a:extLst>
                </a:hlinkClick>
              </a:rPr>
              <a:t>clustering</a:t>
            </a:r>
            <a:r>
              <a:rPr lang="ru" sz="1050">
                <a:solidFill>
                  <a:srgbClr val="202122"/>
                </a:solidFill>
                <a:highlight>
                  <a:srgbClr val="FFFFFF"/>
                </a:highlight>
              </a:rPr>
              <a:t>. </a:t>
            </a:r>
            <a:endParaRPr sz="1200">
              <a:solidFill>
                <a:srgbClr val="222832"/>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aee7dea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aee7dea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c675028e2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9c675028e2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c675028e2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c675028e2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9c675028e2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9c675028e2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5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c675028e2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9c675028e2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a257aba3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a257aba3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c675028e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c675028e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ru" sz="1000">
                <a:solidFill>
                  <a:schemeClr val="dk1"/>
                </a:solidFill>
              </a:rPr>
              <a:t>In practice, the new node can be physical or virtual. A new physical node requires additional hardware, while a virtual node requires computational and memory resources on an existing server. Node splitting can be implemented in real networks by using existing traf- fic management frameworks. For instance, Microsoft Azure offers the Traffic Manager service [25], which allows routing of an application’s traffic to differ- ent endpoints. Its randomized traffic splitting procedure distributes an applica- tion’s traffic at random to multiple nodes and can be used directly to implement NodeSplit. Network traffic can also be reconfigured to different nodes using SDN- enabled policies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c675028e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9c675028e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9c675028e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9c675028e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ru" sz="1000">
                <a:solidFill>
                  <a:schemeClr val="dk1"/>
                </a:solidFill>
              </a:rPr>
              <a:t>We discover that our graphs have power-law degree distribution: while the bulk of the nodes have small degree, there is a smaller number of nodes with degrees much higher than the mean value.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c675028e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c675028e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ru" sz="1000">
                <a:solidFill>
                  <a:schemeClr val="dk1"/>
                </a:solidFill>
              </a:rPr>
              <a:t>In practice, the new node can be physical or virtual. A new physical node requires additional hardware, while a virtual node requires computational and memory resources on an existing server. Virtual machines are usually a cheaper and more flexible alternative to adding physical servers to the network.</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ru" sz="1000">
                <a:solidFill>
                  <a:schemeClr val="dk1"/>
                </a:solidFill>
              </a:rPr>
              <a:t>Node splitting can be implemented in real networks by using existing traf- fic management frameworks. For instance, Microsoft Azure offers the Traffic Manager service [25], which allows routing of an application’s traffic to differ- ent endpoints. Its randomized traffic splitting procedure distributes an applica- tion’s traffic at random to multiple nodes and can be used directly to implement NodeSplit. Network traffic can also be reconfigured to different nodes using SDN- enabled policies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c675028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9c675028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ru" sz="1000">
                <a:solidFill>
                  <a:schemeClr val="dk1"/>
                </a:solidFill>
              </a:rPr>
              <a:t>Thus, minimizing </a:t>
            </a:r>
            <a:r>
              <a:rPr lang="ru" sz="700">
                <a:solidFill>
                  <a:schemeClr val="dk1"/>
                </a:solidFill>
              </a:rPr>
              <a:t>1 </a:t>
            </a:r>
            <a:r>
              <a:rPr lang="ru" sz="1000">
                <a:solidFill>
                  <a:schemeClr val="dk1"/>
                </a:solidFill>
              </a:rPr>
              <a:t>is crucial to minimizing dissemination in graphs.</a:t>
            </a:r>
            <a:endParaRPr sz="1000">
              <a:solidFill>
                <a:schemeClr val="dk1"/>
              </a:solidFill>
            </a:endParaRPr>
          </a:p>
          <a:p>
            <a:pPr indent="0" lvl="0" marL="0" rtl="0" algn="l">
              <a:lnSpc>
                <a:spcPct val="115000"/>
              </a:lnSpc>
              <a:spcBef>
                <a:spcPts val="1200"/>
              </a:spcBef>
              <a:spcAft>
                <a:spcPts val="0"/>
              </a:spcAft>
              <a:buNone/>
            </a:pPr>
            <a:r>
              <a:rPr lang="ru" sz="1000">
                <a:solidFill>
                  <a:schemeClr val="dk1"/>
                </a:solidFill>
              </a:rPr>
              <a:t>eigenscore of an edge e from node i to node j is the product of the i</a:t>
            </a:r>
            <a:r>
              <a:rPr lang="ru" sz="700">
                <a:solidFill>
                  <a:schemeClr val="dk1"/>
                </a:solidFill>
              </a:rPr>
              <a:t>th </a:t>
            </a:r>
            <a:r>
              <a:rPr lang="ru" sz="1000">
                <a:solidFill>
                  <a:schemeClr val="dk1"/>
                </a:solidFill>
              </a:rPr>
              <a:t>and j</a:t>
            </a:r>
            <a:r>
              <a:rPr lang="ru" sz="700">
                <a:solidFill>
                  <a:schemeClr val="dk1"/>
                </a:solidFill>
              </a:rPr>
              <a:t>th </a:t>
            </a:r>
            <a:r>
              <a:rPr lang="ru" sz="1000">
                <a:solidFill>
                  <a:schemeClr val="dk1"/>
                </a:solidFill>
              </a:rPr>
              <a:t>elements of the left and right eigenvectors correspondingly.</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i="1" sz="1000">
              <a:solidFill>
                <a:schemeClr val="dk1"/>
              </a:solidFill>
            </a:endParaRPr>
          </a:p>
          <a:p>
            <a:pPr indent="0" lvl="0" marL="0" rtl="0" algn="l">
              <a:lnSpc>
                <a:spcPct val="115000"/>
              </a:lnSpc>
              <a:spcBef>
                <a:spcPts val="1200"/>
              </a:spcBef>
              <a:spcAft>
                <a:spcPts val="0"/>
              </a:spcAft>
              <a:buNone/>
            </a:pPr>
            <a:r>
              <a:t/>
            </a:r>
            <a:endParaRPr i="1" sz="1000">
              <a:solidFill>
                <a:schemeClr val="dk1"/>
              </a:solidFill>
            </a:endParaRPr>
          </a:p>
          <a:p>
            <a:pPr indent="0" lvl="0" marL="0" rtl="0" algn="l">
              <a:lnSpc>
                <a:spcPct val="115000"/>
              </a:lnSpc>
              <a:spcBef>
                <a:spcPts val="1200"/>
              </a:spcBef>
              <a:spcAft>
                <a:spcPts val="0"/>
              </a:spcAft>
              <a:buNone/>
            </a:pPr>
            <a:r>
              <a:t/>
            </a:r>
            <a:endParaRPr i="1" sz="1000">
              <a:solidFill>
                <a:schemeClr val="dk1"/>
              </a:solidFill>
            </a:endParaRPr>
          </a:p>
          <a:p>
            <a:pPr indent="0" lvl="0" marL="0" rtl="0" algn="l">
              <a:lnSpc>
                <a:spcPct val="115000"/>
              </a:lnSpc>
              <a:spcBef>
                <a:spcPts val="1200"/>
              </a:spcBef>
              <a:spcAft>
                <a:spcPts val="0"/>
              </a:spcAft>
              <a:buNone/>
            </a:pPr>
            <a:r>
              <a:rPr i="1" lang="ru" sz="1000">
                <a:solidFill>
                  <a:schemeClr val="dk1"/>
                </a:solidFill>
              </a:rPr>
              <a:t>MET </a:t>
            </a:r>
            <a:r>
              <a:rPr lang="ru" sz="1000">
                <a:solidFill>
                  <a:schemeClr val="dk1"/>
                </a:solidFill>
              </a:rPr>
              <a:t>deletes k edges by tracking multiple eigenvalues adaptively and by re-computing eigenscores when necessary. </a:t>
            </a:r>
            <a:endParaRPr sz="1000">
              <a:solidFill>
                <a:schemeClr val="dk1"/>
              </a:solidFill>
            </a:endParaRPr>
          </a:p>
          <a:p>
            <a:pPr indent="0" lvl="0" marL="0" rtl="0" algn="l">
              <a:lnSpc>
                <a:spcPct val="115000"/>
              </a:lnSpc>
              <a:spcBef>
                <a:spcPts val="1200"/>
              </a:spcBef>
              <a:spcAft>
                <a:spcPts val="0"/>
              </a:spcAft>
              <a:buNone/>
            </a:pPr>
            <a:r>
              <a:rPr lang="ru" sz="1000">
                <a:solidFill>
                  <a:schemeClr val="dk1"/>
                </a:solidFill>
              </a:rPr>
              <a:t>We know that the largest eigenvalue of the graph’s adjacency matrix is a good indicator for its con- nectivity (a.k.a. path capacity). Thus, algorithms that are able to quickly reduce the largest eigenvalue of a graph often minimize dissemination on that graph. However, a problem arises when the differences between the largest eigenvalues of a graph are small. This problem, known as the </a:t>
            </a:r>
            <a:r>
              <a:rPr i="1" lang="ru" sz="1000">
                <a:solidFill>
                  <a:schemeClr val="dk1"/>
                </a:solidFill>
              </a:rPr>
              <a:t>small eigen-gap problem</a:t>
            </a:r>
            <a:r>
              <a:rPr lang="ru" sz="1000">
                <a:solidFill>
                  <a:schemeClr val="dk1"/>
                </a:solidFill>
              </a:rPr>
              <a:t>, occurs often in social graphs such as Facebook postings or instant messaging (IM) networks. We introduce a scalable algorithm called </a:t>
            </a:r>
            <a:r>
              <a:rPr i="1" lang="ru" sz="1000">
                <a:solidFill>
                  <a:schemeClr val="dk1"/>
                </a:solidFill>
              </a:rPr>
              <a:t>MET </a:t>
            </a:r>
            <a:r>
              <a:rPr lang="ru" sz="1000">
                <a:solidFill>
                  <a:schemeClr val="dk1"/>
                </a:solidFill>
              </a:rPr>
              <a:t>(short for </a:t>
            </a:r>
            <a:r>
              <a:rPr i="1" lang="ru" sz="1000">
                <a:solidFill>
                  <a:schemeClr val="dk1"/>
                </a:solidFill>
              </a:rPr>
              <a:t>Multi- ple Eigenvalues Tracking</a:t>
            </a:r>
            <a:r>
              <a:rPr lang="ru" sz="1000">
                <a:solidFill>
                  <a:schemeClr val="dk1"/>
                </a:solidFill>
              </a:rPr>
              <a:t>), which efficiently and effectively solves the small eigen-gap problem</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c675028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c675028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50">
                <a:solidFill>
                  <a:srgbClr val="202122"/>
                </a:solidFill>
                <a:highlight>
                  <a:srgbClr val="FFFFFF"/>
                </a:highlight>
              </a:rPr>
              <a:t>The more each node is disconnected from other primary contacts, the higher the effective size would be.</a:t>
            </a:r>
            <a:endParaRPr sz="1050">
              <a:solidFill>
                <a:srgbClr val="202122"/>
              </a:solidFill>
              <a:highlight>
                <a:srgbClr val="FFFFFF"/>
              </a:highlight>
            </a:endParaRPr>
          </a:p>
          <a:p>
            <a:pPr indent="0" lvl="0" marL="0" rtl="0" algn="l">
              <a:lnSpc>
                <a:spcPct val="115000"/>
              </a:lnSpc>
              <a:spcBef>
                <a:spcPts val="1200"/>
              </a:spcBef>
              <a:spcAft>
                <a:spcPts val="0"/>
              </a:spcAft>
              <a:buNone/>
            </a:pPr>
            <a:r>
              <a:rPr lang="ru" sz="1000">
                <a:solidFill>
                  <a:schemeClr val="dk1"/>
                </a:solidFill>
              </a:rPr>
              <a:t>non-backtracking random walk on a graph is a random walk with the added condition that, on a given step, we are not allowed to return to the vertex visited on the previous step</a:t>
            </a:r>
            <a:endParaRPr sz="1050">
              <a:solidFill>
                <a:srgbClr val="202122"/>
              </a:solidFill>
              <a:highlight>
                <a:srgbClr val="FFFFFF"/>
              </a:highlight>
            </a:endParaRPr>
          </a:p>
          <a:p>
            <a:pPr indent="0" lvl="0" marL="0" rtl="0" algn="l">
              <a:spcBef>
                <a:spcPts val="1200"/>
              </a:spcBef>
              <a:spcAft>
                <a:spcPts val="0"/>
              </a:spcAft>
              <a:buNone/>
            </a:pPr>
            <a:r>
              <a:rPr lang="ru" sz="1000">
                <a:solidFill>
                  <a:schemeClr val="dk1"/>
                </a:solidFill>
              </a:rPr>
              <a:t>The associated non-backtracking matrix is the unnormalized transition matrix of a random walker that does not trace backtracks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ru" sz="900">
                <a:solidFill>
                  <a:schemeClr val="dk1"/>
                </a:solidFill>
              </a:rPr>
              <a:t>in network epidemiology, the reciprocal of the largest eigenvalue of the non-backtracking matrix is a good approximation for the epidemic threshold of certain network dynam ics.</a:t>
            </a:r>
            <a:endParaRPr sz="9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c675028e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c675028e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aee7dea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aee7dea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9c675028e2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9c675028e2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9c675028e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9c675028e2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AB40"/>
              </a:buClr>
              <a:buSzPts val="1500"/>
              <a:buFont typeface="Century Gothic"/>
              <a:buChar char="●"/>
            </a:pPr>
            <a:r>
              <a:rPr lang="ru" sz="1500">
                <a:solidFill>
                  <a:srgbClr val="595959"/>
                </a:solidFill>
                <a:latin typeface="Century Gothic"/>
                <a:ea typeface="Century Gothic"/>
                <a:cs typeface="Century Gothic"/>
                <a:sym typeface="Century Gothic"/>
              </a:rPr>
              <a:t>For instance, </a:t>
            </a:r>
            <a:r>
              <a:rPr lang="ru" sz="1500">
                <a:solidFill>
                  <a:srgbClr val="DD7E6B"/>
                </a:solidFill>
                <a:latin typeface="Century Gothic"/>
                <a:ea typeface="Century Gothic"/>
                <a:cs typeface="Century Gothic"/>
                <a:sym typeface="Century Gothic"/>
              </a:rPr>
              <a:t>WannaCry</a:t>
            </a:r>
            <a:r>
              <a:rPr lang="ru" sz="1500">
                <a:solidFill>
                  <a:srgbClr val="595959"/>
                </a:solidFill>
                <a:latin typeface="Century Gothic"/>
                <a:ea typeface="Century Gothic"/>
                <a:cs typeface="Century Gothic"/>
                <a:sym typeface="Century Gothic"/>
              </a:rPr>
              <a:t> and </a:t>
            </a:r>
            <a:r>
              <a:rPr lang="ru" sz="1500">
                <a:solidFill>
                  <a:srgbClr val="DD7E6B"/>
                </a:solidFill>
                <a:latin typeface="Century Gothic"/>
                <a:ea typeface="Century Gothic"/>
                <a:cs typeface="Century Gothic"/>
                <a:sym typeface="Century Gothic"/>
              </a:rPr>
              <a:t>Mirai SPM</a:t>
            </a:r>
            <a:r>
              <a:rPr lang="ru" sz="1500">
                <a:solidFill>
                  <a:srgbClr val="595959"/>
                </a:solidFill>
                <a:latin typeface="Century Gothic"/>
                <a:ea typeface="Century Gothic"/>
                <a:cs typeface="Century Gothic"/>
                <a:sym typeface="Century Gothic"/>
              </a:rPr>
              <a:t> infected hundreds of thousands of machines on the Internet.</a:t>
            </a:r>
            <a:endParaRPr sz="1500">
              <a:solidFill>
                <a:srgbClr val="595959"/>
              </a:solidFill>
              <a:latin typeface="Century Gothic"/>
              <a:ea typeface="Century Gothic"/>
              <a:cs typeface="Century Gothic"/>
              <a:sym typeface="Century Gothic"/>
            </a:endParaRPr>
          </a:p>
          <a:p>
            <a:pPr indent="0" lvl="0" marL="457200" rtl="0" algn="l">
              <a:lnSpc>
                <a:spcPct val="115000"/>
              </a:lnSpc>
              <a:spcBef>
                <a:spcPts val="0"/>
              </a:spcBef>
              <a:spcAft>
                <a:spcPts val="0"/>
              </a:spcAft>
              <a:buClr>
                <a:schemeClr val="dk1"/>
              </a:buClr>
              <a:buSzPts val="1100"/>
              <a:buFont typeface="Arial"/>
              <a:buNone/>
            </a:pPr>
            <a:r>
              <a:t/>
            </a:r>
            <a:endParaRPr sz="1500">
              <a:solidFill>
                <a:srgbClr val="595959"/>
              </a:solidFill>
              <a:latin typeface="Century Gothic"/>
              <a:ea typeface="Century Gothic"/>
              <a:cs typeface="Century Gothic"/>
              <a:sym typeface="Century Gothic"/>
            </a:endParaRPr>
          </a:p>
          <a:p>
            <a:pPr indent="-323850" lvl="0" marL="457200" rtl="0" algn="l">
              <a:lnSpc>
                <a:spcPct val="115000"/>
              </a:lnSpc>
              <a:spcBef>
                <a:spcPts val="0"/>
              </a:spcBef>
              <a:spcAft>
                <a:spcPts val="0"/>
              </a:spcAft>
              <a:buClr>
                <a:srgbClr val="FFAB40"/>
              </a:buClr>
              <a:buSzPts val="1500"/>
              <a:buFont typeface="Century Gothic"/>
              <a:buChar char="●"/>
            </a:pPr>
            <a:r>
              <a:rPr lang="ru" sz="1500">
                <a:solidFill>
                  <a:srgbClr val="DD7E6B"/>
                </a:solidFill>
                <a:latin typeface="Century Gothic"/>
                <a:ea typeface="Century Gothic"/>
                <a:cs typeface="Century Gothic"/>
                <a:sym typeface="Century Gothic"/>
              </a:rPr>
              <a:t>SPM</a:t>
            </a:r>
            <a:r>
              <a:rPr lang="ru" sz="1500">
                <a:solidFill>
                  <a:srgbClr val="595959"/>
                </a:solidFill>
                <a:latin typeface="Century Gothic"/>
                <a:ea typeface="Century Gothic"/>
                <a:cs typeface="Century Gothic"/>
                <a:sym typeface="Century Gothic"/>
              </a:rPr>
              <a:t> infected Colonial Pipeline digital systems evolving in a prolonged shutdown that affected consumers and airlines in the United States and resulted in a state of emergency declaration. </a:t>
            </a:r>
            <a:r>
              <a:rPr lang="ru" sz="1500">
                <a:solidFill>
                  <a:srgbClr val="DD7E6B"/>
                </a:solidFill>
                <a:latin typeface="Century Gothic"/>
                <a:ea typeface="Century Gothic"/>
                <a:cs typeface="Century Gothic"/>
                <a:sym typeface="Century Gothic"/>
              </a:rPr>
              <a:t>NotPetya </a:t>
            </a:r>
            <a:r>
              <a:rPr lang="ru" sz="1500">
                <a:solidFill>
                  <a:srgbClr val="595959"/>
                </a:solidFill>
                <a:latin typeface="Century Gothic"/>
                <a:ea typeface="Century Gothic"/>
                <a:cs typeface="Century Gothic"/>
                <a:sym typeface="Century Gothic"/>
              </a:rPr>
              <a:t>malware brought more than 10 billion dollars in damages.</a:t>
            </a:r>
            <a:endParaRPr sz="1500">
              <a:solidFill>
                <a:srgbClr val="595959"/>
              </a:solidFill>
              <a:latin typeface="Century Gothic"/>
              <a:ea typeface="Century Gothic"/>
              <a:cs typeface="Century Gothic"/>
              <a:sym typeface="Century Gothic"/>
            </a:endParaRPr>
          </a:p>
          <a:p>
            <a:pPr indent="0" lvl="0" marL="457200" rtl="0" algn="l">
              <a:lnSpc>
                <a:spcPct val="115000"/>
              </a:lnSpc>
              <a:spcBef>
                <a:spcPts val="0"/>
              </a:spcBef>
              <a:spcAft>
                <a:spcPts val="0"/>
              </a:spcAft>
              <a:buClr>
                <a:schemeClr val="dk1"/>
              </a:buClr>
              <a:buSzPts val="1100"/>
              <a:buFont typeface="Arial"/>
              <a:buNone/>
            </a:pPr>
            <a:r>
              <a:t/>
            </a:r>
            <a:endParaRPr sz="1800">
              <a:solidFill>
                <a:srgbClr val="595959"/>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204a5da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a204a5da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9c675028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9c675028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c675028e2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9c675028e2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c675028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c675028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c675028e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c675028e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AB40"/>
              </a:buClr>
              <a:buSzPts val="1500"/>
              <a:buFont typeface="Century Gothic"/>
              <a:buChar char="●"/>
            </a:pPr>
            <a:r>
              <a:rPr lang="ru" sz="1500">
                <a:solidFill>
                  <a:srgbClr val="CC4125"/>
                </a:solidFill>
                <a:latin typeface="Century Gothic"/>
                <a:ea typeface="Century Gothic"/>
                <a:cs typeface="Century Gothic"/>
                <a:sym typeface="Century Gothic"/>
              </a:rPr>
              <a:t>SPM attack modeling: </a:t>
            </a:r>
            <a:r>
              <a:rPr lang="ru" sz="1500">
                <a:solidFill>
                  <a:srgbClr val="595959"/>
                </a:solidFill>
                <a:latin typeface="Century Gothic"/>
                <a:ea typeface="Century Gothic"/>
                <a:cs typeface="Century Gothic"/>
                <a:sym typeface="Century Gothic"/>
              </a:rPr>
              <a:t>a new compartmental model of epidemiology called SIIDR to capturing the behavior of real-world WannaCry malware.</a:t>
            </a:r>
            <a:endParaRPr sz="1500">
              <a:solidFill>
                <a:srgbClr val="595959"/>
              </a:solidFill>
              <a:latin typeface="Century Gothic"/>
              <a:ea typeface="Century Gothic"/>
              <a:cs typeface="Century Gothic"/>
              <a:sym typeface="Century Gothic"/>
            </a:endParaRPr>
          </a:p>
          <a:p>
            <a:pPr indent="-323850" lvl="1" marL="914400" rtl="0" algn="l">
              <a:lnSpc>
                <a:spcPct val="115000"/>
              </a:lnSpc>
              <a:spcBef>
                <a:spcPts val="0"/>
              </a:spcBef>
              <a:spcAft>
                <a:spcPts val="0"/>
              </a:spcAft>
              <a:buClr>
                <a:srgbClr val="595959"/>
              </a:buClr>
              <a:buSzPts val="1500"/>
              <a:buFont typeface="Century Gothic"/>
              <a:buChar char="○"/>
            </a:pPr>
            <a:r>
              <a:rPr lang="ru" sz="1500">
                <a:solidFill>
                  <a:srgbClr val="595959"/>
                </a:solidFill>
                <a:latin typeface="Century Gothic"/>
                <a:ea typeface="Century Gothic"/>
                <a:cs typeface="Century Gothic"/>
                <a:sym typeface="Century Gothic"/>
              </a:rPr>
              <a:t> We derive its essential characteristics and estimate the model’s transition rates</a:t>
            </a:r>
            <a:endParaRPr sz="1500">
              <a:solidFill>
                <a:srgbClr val="595959"/>
              </a:solidFill>
              <a:latin typeface="Century Gothic"/>
              <a:ea typeface="Century Gothic"/>
              <a:cs typeface="Century Gothic"/>
              <a:sym typeface="Century Gothic"/>
            </a:endParaRPr>
          </a:p>
          <a:p>
            <a:pPr indent="0" lvl="0" marL="457200" rtl="0" algn="l">
              <a:lnSpc>
                <a:spcPct val="115000"/>
              </a:lnSpc>
              <a:spcBef>
                <a:spcPts val="0"/>
              </a:spcBef>
              <a:spcAft>
                <a:spcPts val="0"/>
              </a:spcAft>
              <a:buClr>
                <a:schemeClr val="dk1"/>
              </a:buClr>
              <a:buSzPts val="1100"/>
              <a:buFont typeface="Arial"/>
              <a:buNone/>
            </a:pPr>
            <a:r>
              <a:t/>
            </a:r>
            <a:endParaRPr sz="1500">
              <a:solidFill>
                <a:srgbClr val="595959"/>
              </a:solidFill>
              <a:latin typeface="Century Gothic"/>
              <a:ea typeface="Century Gothic"/>
              <a:cs typeface="Century Gothic"/>
              <a:sym typeface="Century Gothic"/>
            </a:endParaRPr>
          </a:p>
          <a:p>
            <a:pPr indent="-323850" lvl="1" marL="914400" rtl="0" algn="l">
              <a:lnSpc>
                <a:spcPct val="115000"/>
              </a:lnSpc>
              <a:spcBef>
                <a:spcPts val="0"/>
              </a:spcBef>
              <a:spcAft>
                <a:spcPts val="0"/>
              </a:spcAft>
              <a:buClr>
                <a:srgbClr val="595959"/>
              </a:buClr>
              <a:buSzPts val="1500"/>
              <a:buFont typeface="Century Gothic"/>
              <a:buChar char="○"/>
            </a:pPr>
            <a:r>
              <a:rPr lang="ru" sz="1500">
                <a:solidFill>
                  <a:srgbClr val="CC4125"/>
                </a:solidFill>
                <a:latin typeface="Century Gothic"/>
                <a:ea typeface="Century Gothic"/>
                <a:cs typeface="Century Gothic"/>
                <a:sym typeface="Century Gothic"/>
              </a:rPr>
              <a:t>Network vulnerability analyses: </a:t>
            </a:r>
            <a:r>
              <a:rPr lang="ru" sz="1500">
                <a:solidFill>
                  <a:srgbClr val="595959"/>
                </a:solidFill>
                <a:latin typeface="Century Gothic"/>
                <a:ea typeface="Century Gothic"/>
                <a:cs typeface="Century Gothic"/>
                <a:sym typeface="Century Gothic"/>
              </a:rPr>
              <a:t>We specify the vulnerability measure of the network represented as arbitrary graph against SPM and derive the conditions when the SPM cannot result in an epidemic to inspire the choice of defense strategies.</a:t>
            </a:r>
            <a:endParaRPr sz="1500">
              <a:solidFill>
                <a:srgbClr val="595959"/>
              </a:solidFill>
              <a:latin typeface="Century Gothic"/>
              <a:ea typeface="Century Gothic"/>
              <a:cs typeface="Century Gothic"/>
              <a:sym typeface="Century Gothic"/>
            </a:endParaRPr>
          </a:p>
          <a:p>
            <a:pPr indent="0" lvl="0" marL="457200" rtl="0" algn="l">
              <a:lnSpc>
                <a:spcPct val="115000"/>
              </a:lnSpc>
              <a:spcBef>
                <a:spcPts val="0"/>
              </a:spcBef>
              <a:spcAft>
                <a:spcPts val="0"/>
              </a:spcAft>
              <a:buClr>
                <a:schemeClr val="dk1"/>
              </a:buClr>
              <a:buSzPts val="1100"/>
              <a:buFont typeface="Arial"/>
              <a:buNone/>
            </a:pPr>
            <a:r>
              <a:t/>
            </a:r>
            <a:endParaRPr>
              <a:solidFill>
                <a:srgbClr val="595959"/>
              </a:solidFill>
              <a:latin typeface="Century Gothic"/>
              <a:ea typeface="Century Gothic"/>
              <a:cs typeface="Century Gothic"/>
              <a:sym typeface="Century Gothic"/>
            </a:endParaRPr>
          </a:p>
          <a:p>
            <a:pPr indent="-323850" lvl="0" marL="457200" rtl="0" algn="l">
              <a:lnSpc>
                <a:spcPct val="115000"/>
              </a:lnSpc>
              <a:spcBef>
                <a:spcPts val="0"/>
              </a:spcBef>
              <a:spcAft>
                <a:spcPts val="0"/>
              </a:spcAft>
              <a:buClr>
                <a:srgbClr val="FFAB40"/>
              </a:buClr>
              <a:buSzPts val="1500"/>
              <a:buFont typeface="Century Gothic"/>
              <a:buChar char="●"/>
            </a:pPr>
            <a:r>
              <a:rPr lang="ru" sz="1500">
                <a:solidFill>
                  <a:srgbClr val="CC4125"/>
                </a:solidFill>
                <a:latin typeface="Century Gothic"/>
                <a:ea typeface="Century Gothic"/>
                <a:cs typeface="Century Gothic"/>
                <a:sym typeface="Century Gothic"/>
              </a:rPr>
              <a:t>Network proactive defense measures:</a:t>
            </a:r>
            <a:r>
              <a:rPr lang="ru" sz="1500">
                <a:solidFill>
                  <a:srgbClr val="595959"/>
                </a:solidFill>
                <a:latin typeface="Century Gothic"/>
                <a:ea typeface="Century Gothic"/>
                <a:cs typeface="Century Gothic"/>
                <a:sym typeface="Century Gothic"/>
              </a:rPr>
              <a:t> We propose novel proactive defense algorithms to increase the networks’ resilience against SPM and evaluate their performance and the success rate of existing protection mechanisms on real-world large enterprise communication networks.</a:t>
            </a:r>
            <a:endParaRPr sz="1500">
              <a:solidFill>
                <a:srgbClr val="595959"/>
              </a:solidFill>
              <a:latin typeface="Century Gothic"/>
              <a:ea typeface="Century Gothic"/>
              <a:cs typeface="Century Gothic"/>
              <a:sym typeface="Century Gothic"/>
            </a:endParaRPr>
          </a:p>
          <a:p>
            <a:pPr indent="0" lvl="0" marL="457200" rtl="0" algn="l">
              <a:lnSpc>
                <a:spcPct val="115000"/>
              </a:lnSpc>
              <a:spcBef>
                <a:spcPts val="0"/>
              </a:spcBef>
              <a:spcAft>
                <a:spcPts val="0"/>
              </a:spcAft>
              <a:buClr>
                <a:schemeClr val="dk1"/>
              </a:buClr>
              <a:buSzPts val="1100"/>
              <a:buFont typeface="Arial"/>
              <a:buNone/>
            </a:pPr>
            <a:r>
              <a:t/>
            </a:r>
            <a:endParaRPr>
              <a:solidFill>
                <a:srgbClr val="595959"/>
              </a:solidFill>
              <a:latin typeface="Century Gothic"/>
              <a:ea typeface="Century Gothic"/>
              <a:cs typeface="Century Gothic"/>
              <a:sym typeface="Century Gothic"/>
            </a:endParaRPr>
          </a:p>
          <a:p>
            <a:pPr indent="-323850" lvl="0" marL="457200" rtl="0" algn="l">
              <a:lnSpc>
                <a:spcPct val="115000"/>
              </a:lnSpc>
              <a:spcBef>
                <a:spcPts val="0"/>
              </a:spcBef>
              <a:spcAft>
                <a:spcPts val="0"/>
              </a:spcAft>
              <a:buClr>
                <a:srgbClr val="FFAB40"/>
              </a:buClr>
              <a:buSzPts val="1500"/>
              <a:buFont typeface="Century Gothic"/>
              <a:buChar char="●"/>
            </a:pPr>
            <a:r>
              <a:rPr lang="ru" sz="1500">
                <a:solidFill>
                  <a:srgbClr val="CC4125"/>
                </a:solidFill>
                <a:latin typeface="Century Gothic"/>
                <a:ea typeface="Century Gothic"/>
                <a:cs typeface="Century Gothic"/>
                <a:sym typeface="Century Gothic"/>
              </a:rPr>
              <a:t>Robustness of ML security measures: </a:t>
            </a:r>
            <a:r>
              <a:rPr lang="ru" sz="1500">
                <a:solidFill>
                  <a:srgbClr val="595959"/>
                </a:solidFill>
                <a:latin typeface="Century Gothic"/>
                <a:ea typeface="Century Gothic"/>
                <a:cs typeface="Century Gothic"/>
                <a:sym typeface="Century Gothic"/>
              </a:rPr>
              <a:t>We study the robustness of ML techniques for prediction of malicious or benign activity in the networks by developing the framework for mounting evasion attacks against ML models feasible in the cybersecurity constrained environment.</a:t>
            </a:r>
            <a:endParaRPr sz="1500">
              <a:solidFill>
                <a:srgbClr val="595959"/>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latin typeface="Century Gothic"/>
              <a:ea typeface="Century Gothic"/>
              <a:cs typeface="Century Gothic"/>
              <a:sym typeface="Century Gothic"/>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c675028e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c675028e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50">
                <a:solidFill>
                  <a:schemeClr val="dk1"/>
                </a:solidFill>
                <a:highlight>
                  <a:srgbClr val="FFFFFF"/>
                </a:highlight>
                <a:latin typeface="Roboto"/>
                <a:ea typeface="Roboto"/>
                <a:cs typeface="Roboto"/>
                <a:sym typeface="Roboto"/>
              </a:rPr>
              <a:t>currently we are preparing the submission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aee7de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aee7de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c675028e2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c675028e2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 Id="rId11" Type="http://schemas.openxmlformats.org/officeDocument/2006/relationships/image" Target="../media/image14.png"/><Relationship Id="rId10" Type="http://schemas.openxmlformats.org/officeDocument/2006/relationships/image" Target="../media/image19.png"/><Relationship Id="rId12" Type="http://schemas.openxmlformats.org/officeDocument/2006/relationships/image" Target="../media/image12.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ink.springer.com/article/10.1007/s41109-023-00578-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74575"/>
            <a:ext cx="8520600" cy="93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ru" sz="3020">
                <a:solidFill>
                  <a:srgbClr val="CC0000"/>
                </a:solidFill>
                <a:highlight>
                  <a:srgbClr val="FFFFFF"/>
                </a:highlight>
                <a:latin typeface="Century Gothic"/>
                <a:ea typeface="Century Gothic"/>
                <a:cs typeface="Century Gothic"/>
                <a:sym typeface="Century Gothic"/>
              </a:rPr>
              <a:t>Networks and Infrastructure Resilience</a:t>
            </a:r>
            <a:endParaRPr sz="3020">
              <a:solidFill>
                <a:srgbClr val="CC0000"/>
              </a:solidFill>
              <a:latin typeface="Century Gothic"/>
              <a:ea typeface="Century Gothic"/>
              <a:cs typeface="Century Gothic"/>
              <a:sym typeface="Century Gothic"/>
            </a:endParaRPr>
          </a:p>
        </p:txBody>
      </p:sp>
      <p:sp>
        <p:nvSpPr>
          <p:cNvPr id="55" name="Google Shape;55;p13"/>
          <p:cNvSpPr txBox="1"/>
          <p:nvPr>
            <p:ph idx="1" type="subTitle"/>
          </p:nvPr>
        </p:nvSpPr>
        <p:spPr>
          <a:xfrm>
            <a:off x="351525" y="2571750"/>
            <a:ext cx="8520600" cy="200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sz="2000">
                <a:latin typeface="Century Gothic"/>
                <a:ea typeface="Century Gothic"/>
                <a:cs typeface="Century Gothic"/>
                <a:sym typeface="Century Gothic"/>
              </a:rPr>
              <a:t>Alesia Chernikova, Northeastern University</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0" lvl="0" marL="0" rtl="0" algn="ctr">
              <a:spcBef>
                <a:spcPts val="0"/>
              </a:spcBef>
              <a:spcAft>
                <a:spcPts val="0"/>
              </a:spcAft>
              <a:buNone/>
            </a:pPr>
            <a:r>
              <a:rPr lang="ru" sz="1483">
                <a:solidFill>
                  <a:srgbClr val="FFAB40"/>
                </a:solidFill>
                <a:latin typeface="Century Gothic"/>
                <a:ea typeface="Century Gothic"/>
                <a:cs typeface="Century Gothic"/>
                <a:sym typeface="Century Gothic"/>
              </a:rPr>
              <a:t>April 2024</a:t>
            </a:r>
            <a:endParaRPr sz="1483">
              <a:solidFill>
                <a:srgbClr val="FFAB40"/>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135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SIIDR </a:t>
            </a:r>
            <a:r>
              <a:rPr lang="ru">
                <a:solidFill>
                  <a:schemeClr val="accent5"/>
                </a:solidFill>
                <a:latin typeface="Century Gothic"/>
                <a:ea typeface="Century Gothic"/>
                <a:cs typeface="Century Gothic"/>
                <a:sym typeface="Century Gothic"/>
              </a:rPr>
              <a:t>Model</a:t>
            </a:r>
            <a:endParaRPr>
              <a:solidFill>
                <a:schemeClr val="accent5"/>
              </a:solidFill>
              <a:latin typeface="Century Gothic"/>
              <a:ea typeface="Century Gothic"/>
              <a:cs typeface="Century Gothic"/>
              <a:sym typeface="Century Gothic"/>
            </a:endParaRPr>
          </a:p>
        </p:txBody>
      </p:sp>
      <p:sp>
        <p:nvSpPr>
          <p:cNvPr id="160" name="Google Shape;160;p22"/>
          <p:cNvSpPr txBox="1"/>
          <p:nvPr>
            <p:ph idx="1" type="body"/>
          </p:nvPr>
        </p:nvSpPr>
        <p:spPr>
          <a:xfrm>
            <a:off x="346075" y="519850"/>
            <a:ext cx="8751300" cy="42591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Heterogeneous distribution of intervals between subsequent attacks -&gt; introduction of </a:t>
            </a:r>
            <a:r>
              <a:rPr lang="ru" sz="1400">
                <a:solidFill>
                  <a:srgbClr val="93C47D"/>
                </a:solidFill>
                <a:latin typeface="Century Gothic"/>
                <a:ea typeface="Century Gothic"/>
                <a:cs typeface="Century Gothic"/>
                <a:sym typeface="Century Gothic"/>
              </a:rPr>
              <a:t>Infected Dormant (ID) state</a:t>
            </a:r>
            <a:r>
              <a:rPr lang="ru" sz="1400">
                <a:latin typeface="Century Gothic"/>
                <a:ea typeface="Century Gothic"/>
                <a:cs typeface="Century Gothic"/>
                <a:sym typeface="Century Gothic"/>
              </a:rPr>
              <a:t>.</a:t>
            </a:r>
            <a:endParaRPr sz="1400">
              <a:latin typeface="Century Gothic"/>
              <a:ea typeface="Century Gothic"/>
              <a:cs typeface="Century Gothic"/>
              <a:sym typeface="Century Gothic"/>
            </a:endParaRPr>
          </a:p>
          <a:p>
            <a:pPr indent="0" lvl="0" marL="457200" rtl="0" algn="just">
              <a:spcBef>
                <a:spcPts val="0"/>
              </a:spcBef>
              <a:spcAft>
                <a:spcPts val="0"/>
              </a:spcAft>
              <a:buNone/>
            </a:pPr>
            <a:r>
              <a:t/>
            </a:r>
            <a:endParaRPr sz="1400">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Intervals between last attack and the end of epidemic are large -&gt; </a:t>
            </a:r>
            <a:r>
              <a:rPr lang="ru" sz="1400">
                <a:solidFill>
                  <a:srgbClr val="93C47D"/>
                </a:solidFill>
                <a:latin typeface="Century Gothic"/>
                <a:ea typeface="Century Gothic"/>
                <a:cs typeface="Century Gothic"/>
                <a:sym typeface="Century Gothic"/>
              </a:rPr>
              <a:t>Recovered (R) state</a:t>
            </a:r>
            <a:r>
              <a:rPr lang="ru" sz="1400">
                <a:latin typeface="Century Gothic"/>
                <a:ea typeface="Century Gothic"/>
                <a:cs typeface="Century Gothic"/>
                <a:sym typeface="Century Gothic"/>
              </a:rPr>
              <a:t> is the last possible state.</a:t>
            </a:r>
            <a:endParaRPr sz="1400">
              <a:latin typeface="Century Gothic"/>
              <a:ea typeface="Century Gothic"/>
              <a:cs typeface="Century Gothic"/>
              <a:sym typeface="Century Gothic"/>
            </a:endParaRPr>
          </a:p>
          <a:p>
            <a:pPr indent="0" lvl="0" marL="0" rtl="0" algn="l">
              <a:spcBef>
                <a:spcPts val="0"/>
              </a:spcBef>
              <a:spcAft>
                <a:spcPts val="1200"/>
              </a:spcAft>
              <a:buNone/>
            </a:pPr>
            <a:r>
              <a:t/>
            </a:r>
            <a:endParaRPr/>
          </a:p>
        </p:txBody>
      </p:sp>
      <p:sp>
        <p:nvSpPr>
          <p:cNvPr id="161" name="Google Shape;16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62" name="Google Shape;162;p22"/>
          <p:cNvPicPr preferRelativeResize="0"/>
          <p:nvPr/>
        </p:nvPicPr>
        <p:blipFill>
          <a:blip r:embed="rId3">
            <a:alphaModFix/>
          </a:blip>
          <a:stretch>
            <a:fillRect/>
          </a:stretch>
        </p:blipFill>
        <p:spPr>
          <a:xfrm>
            <a:off x="720725" y="2493575"/>
            <a:ext cx="2593550" cy="1626524"/>
          </a:xfrm>
          <a:prstGeom prst="rect">
            <a:avLst/>
          </a:prstGeom>
          <a:noFill/>
          <a:ln>
            <a:noFill/>
          </a:ln>
        </p:spPr>
      </p:pic>
      <p:sp>
        <p:nvSpPr>
          <p:cNvPr id="163" name="Google Shape;163;p22"/>
          <p:cNvSpPr txBox="1"/>
          <p:nvPr/>
        </p:nvSpPr>
        <p:spPr>
          <a:xfrm>
            <a:off x="6029700" y="2619225"/>
            <a:ext cx="3114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200">
                <a:solidFill>
                  <a:schemeClr val="dk2"/>
                </a:solidFill>
                <a:latin typeface="Century Gothic"/>
                <a:ea typeface="Century Gothic"/>
                <a:cs typeface="Century Gothic"/>
                <a:sym typeface="Century Gothic"/>
              </a:rPr>
              <a:t>𝛃 = infection rate</a:t>
            </a:r>
            <a:endParaRPr sz="1200">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sz="1200">
                <a:solidFill>
                  <a:schemeClr val="dk2"/>
                </a:solidFill>
                <a:latin typeface="Century Gothic"/>
                <a:ea typeface="Century Gothic"/>
                <a:cs typeface="Century Gothic"/>
                <a:sym typeface="Century Gothic"/>
              </a:rPr>
              <a:t>𝛍 = recovery rate</a:t>
            </a:r>
            <a:endParaRPr sz="1200">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sz="1200">
                <a:solidFill>
                  <a:schemeClr val="dk2"/>
                </a:solidFill>
                <a:latin typeface="Century Gothic"/>
                <a:ea typeface="Century Gothic"/>
                <a:cs typeface="Century Gothic"/>
                <a:sym typeface="Century Gothic"/>
              </a:rPr>
              <a:t>𝛄1 = transition rate from an infected state to a dormant state</a:t>
            </a:r>
            <a:endParaRPr sz="1200">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sz="1200">
                <a:solidFill>
                  <a:schemeClr val="dk2"/>
                </a:solidFill>
                <a:latin typeface="Century Gothic"/>
                <a:ea typeface="Century Gothic"/>
                <a:cs typeface="Century Gothic"/>
                <a:sym typeface="Century Gothic"/>
              </a:rPr>
              <a:t>𝛄2 = transition rate from a dormant state to an infected state</a:t>
            </a:r>
            <a:endParaRPr sz="1200">
              <a:solidFill>
                <a:schemeClr val="dk2"/>
              </a:solidFill>
              <a:latin typeface="Century Gothic"/>
              <a:ea typeface="Century Gothic"/>
              <a:cs typeface="Century Gothic"/>
              <a:sym typeface="Century Gothic"/>
            </a:endParaRPr>
          </a:p>
        </p:txBody>
      </p:sp>
      <p:sp>
        <p:nvSpPr>
          <p:cNvPr id="164" name="Google Shape;164;p22"/>
          <p:cNvSpPr txBox="1"/>
          <p:nvPr/>
        </p:nvSpPr>
        <p:spPr>
          <a:xfrm>
            <a:off x="345600" y="3919150"/>
            <a:ext cx="3343800" cy="859800"/>
          </a:xfrm>
          <a:prstGeom prst="rect">
            <a:avLst/>
          </a:prstGeom>
          <a:noFill/>
          <a:ln>
            <a:noFill/>
          </a:ln>
        </p:spPr>
        <p:txBody>
          <a:bodyPr anchorCtr="0" anchor="t" bIns="349450" lIns="349450" spcFirstLastPara="1" rIns="349450" wrap="square" tIns="349450">
            <a:spAutoFit/>
          </a:bodyPr>
          <a:lstStyle/>
          <a:p>
            <a:pPr indent="0" lvl="0" marL="0" marR="0" rtl="0" algn="l">
              <a:lnSpc>
                <a:spcPct val="100000"/>
              </a:lnSpc>
              <a:spcBef>
                <a:spcPts val="0"/>
              </a:spcBef>
              <a:spcAft>
                <a:spcPts val="0"/>
              </a:spcAft>
              <a:buClr>
                <a:srgbClr val="000000"/>
              </a:buClr>
              <a:buSzPts val="2700"/>
              <a:buFont typeface="Arial"/>
              <a:buNone/>
            </a:pPr>
            <a:r>
              <a:rPr i="0" lang="ru" sz="1000" u="none" cap="none" strike="noStrike">
                <a:solidFill>
                  <a:srgbClr val="595959"/>
                </a:solidFill>
                <a:latin typeface="Century Gothic"/>
                <a:ea typeface="Century Gothic"/>
                <a:cs typeface="Century Gothic"/>
                <a:sym typeface="Century Gothic"/>
              </a:rPr>
              <a:t>Transition diagram of one node at time  t.</a:t>
            </a:r>
            <a:endParaRPr i="0" sz="1000" u="none" cap="none" strike="noStrike">
              <a:solidFill>
                <a:srgbClr val="595959"/>
              </a:solidFill>
              <a:latin typeface="Century Gothic"/>
              <a:ea typeface="Century Gothic"/>
              <a:cs typeface="Century Gothic"/>
              <a:sym typeface="Century Gothic"/>
            </a:endParaRPr>
          </a:p>
        </p:txBody>
      </p:sp>
      <p:sp>
        <p:nvSpPr>
          <p:cNvPr id="165" name="Google Shape;165;p22"/>
          <p:cNvSpPr txBox="1"/>
          <p:nvPr/>
        </p:nvSpPr>
        <p:spPr>
          <a:xfrm>
            <a:off x="1740450" y="4486825"/>
            <a:ext cx="67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SIIDR:</a:t>
            </a:r>
            <a:r>
              <a:rPr lang="ru">
                <a:solidFill>
                  <a:schemeClr val="accent3"/>
                </a:solidFill>
                <a:latin typeface="Century Gothic"/>
                <a:ea typeface="Century Gothic"/>
                <a:cs typeface="Century Gothic"/>
                <a:sym typeface="Century Gothic"/>
              </a:rPr>
              <a:t> </a:t>
            </a:r>
            <a:r>
              <a:rPr lang="ru">
                <a:solidFill>
                  <a:schemeClr val="dk2"/>
                </a:solidFill>
                <a:latin typeface="Century Gothic"/>
                <a:ea typeface="Century Gothic"/>
                <a:cs typeface="Century Gothic"/>
                <a:sym typeface="Century Gothic"/>
              </a:rPr>
              <a:t>Susceptible - Infected - Infected Dormant - Recovered</a:t>
            </a:r>
            <a:endParaRPr>
              <a:solidFill>
                <a:schemeClr val="dk2"/>
              </a:solidFill>
              <a:latin typeface="Century Gothic"/>
              <a:ea typeface="Century Gothic"/>
              <a:cs typeface="Century Gothic"/>
              <a:sym typeface="Century Gothic"/>
            </a:endParaRPr>
          </a:p>
        </p:txBody>
      </p:sp>
      <p:pic>
        <p:nvPicPr>
          <p:cNvPr id="166" name="Google Shape;166;p22"/>
          <p:cNvPicPr preferRelativeResize="0"/>
          <p:nvPr/>
        </p:nvPicPr>
        <p:blipFill>
          <a:blip r:embed="rId4">
            <a:alphaModFix/>
          </a:blip>
          <a:stretch>
            <a:fillRect/>
          </a:stretch>
        </p:blipFill>
        <p:spPr>
          <a:xfrm>
            <a:off x="3658788" y="2536500"/>
            <a:ext cx="2337075" cy="1458450"/>
          </a:xfrm>
          <a:prstGeom prst="rect">
            <a:avLst/>
          </a:prstGeom>
          <a:noFill/>
          <a:ln>
            <a:noFill/>
          </a:ln>
        </p:spPr>
      </p:pic>
      <p:sp>
        <p:nvSpPr>
          <p:cNvPr id="167" name="Google Shape;167;p22"/>
          <p:cNvSpPr txBox="1"/>
          <p:nvPr/>
        </p:nvSpPr>
        <p:spPr>
          <a:xfrm>
            <a:off x="3434550" y="3919150"/>
            <a:ext cx="3343800" cy="859800"/>
          </a:xfrm>
          <a:prstGeom prst="rect">
            <a:avLst/>
          </a:prstGeom>
          <a:noFill/>
          <a:ln>
            <a:noFill/>
          </a:ln>
        </p:spPr>
        <p:txBody>
          <a:bodyPr anchorCtr="0" anchor="t" bIns="349450" lIns="349450" spcFirstLastPara="1" rIns="349450" wrap="square" tIns="349450">
            <a:spAutoFit/>
          </a:bodyPr>
          <a:lstStyle/>
          <a:p>
            <a:pPr indent="0" lvl="0" marL="0" marR="0" rtl="0" algn="l">
              <a:lnSpc>
                <a:spcPct val="100000"/>
              </a:lnSpc>
              <a:spcBef>
                <a:spcPts val="0"/>
              </a:spcBef>
              <a:spcAft>
                <a:spcPts val="0"/>
              </a:spcAft>
              <a:buClr>
                <a:srgbClr val="000000"/>
              </a:buClr>
              <a:buSzPts val="2700"/>
              <a:buFont typeface="Arial"/>
              <a:buNone/>
            </a:pPr>
            <a:r>
              <a:rPr lang="ru" sz="1000">
                <a:solidFill>
                  <a:srgbClr val="595959"/>
                </a:solidFill>
                <a:latin typeface="Century Gothic"/>
                <a:ea typeface="Century Gothic"/>
                <a:cs typeface="Century Gothic"/>
                <a:sym typeface="Century Gothic"/>
              </a:rPr>
              <a:t>SIIDR as a system of ODEs.</a:t>
            </a:r>
            <a:endParaRPr i="0" sz="1000" u="none" cap="none" strike="noStrike">
              <a:solidFill>
                <a:srgbClr val="595959"/>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SIIDR Characteristics</a:t>
            </a:r>
            <a:endParaRPr>
              <a:solidFill>
                <a:schemeClr val="accent5"/>
              </a:solidFill>
              <a:latin typeface="Century Gothic"/>
              <a:ea typeface="Century Gothic"/>
              <a:cs typeface="Century Gothic"/>
              <a:sym typeface="Century Gothic"/>
            </a:endParaRPr>
          </a:p>
        </p:txBody>
      </p:sp>
      <p:sp>
        <p:nvSpPr>
          <p:cNvPr id="173" name="Google Shape;173;p23"/>
          <p:cNvSpPr txBox="1"/>
          <p:nvPr>
            <p:ph idx="1" type="body"/>
          </p:nvPr>
        </p:nvSpPr>
        <p:spPr>
          <a:xfrm>
            <a:off x="311700" y="118682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ru" sz="1600">
                <a:solidFill>
                  <a:srgbClr val="FFAB40"/>
                </a:solidFill>
                <a:latin typeface="Century Gothic"/>
                <a:ea typeface="Century Gothic"/>
                <a:cs typeface="Century Gothic"/>
                <a:sym typeface="Century Gothic"/>
              </a:rPr>
              <a:t>Definition 1:</a:t>
            </a:r>
            <a:r>
              <a:rPr lang="ru" sz="1600">
                <a:solidFill>
                  <a:schemeClr val="accent3"/>
                </a:solidFill>
                <a:latin typeface="Century Gothic"/>
                <a:ea typeface="Century Gothic"/>
                <a:cs typeface="Century Gothic"/>
                <a:sym typeface="Century Gothic"/>
              </a:rPr>
              <a:t> </a:t>
            </a:r>
            <a:r>
              <a:rPr lang="ru" sz="1600">
                <a:latin typeface="Century Gothic"/>
                <a:ea typeface="Century Gothic"/>
                <a:cs typeface="Century Gothic"/>
                <a:sym typeface="Century Gothic"/>
              </a:rPr>
              <a:t>The </a:t>
            </a:r>
            <a:r>
              <a:rPr lang="ru" sz="1600">
                <a:solidFill>
                  <a:schemeClr val="dk1"/>
                </a:solidFill>
                <a:latin typeface="Century Gothic"/>
                <a:ea typeface="Century Gothic"/>
                <a:cs typeface="Century Gothic"/>
                <a:sym typeface="Century Gothic"/>
              </a:rPr>
              <a:t>Basic Reproduction Number</a:t>
            </a:r>
            <a:r>
              <a:rPr lang="ru" sz="1600">
                <a:latin typeface="Century Gothic"/>
                <a:ea typeface="Century Gothic"/>
                <a:cs typeface="Century Gothic"/>
                <a:sym typeface="Century Gothic"/>
              </a:rPr>
              <a:t> shows the number of secondary cases generated by a single infectious seed in a fully susceptible population: </a:t>
            </a:r>
            <a:endParaRPr sz="1600"/>
          </a:p>
          <a:p>
            <a:pPr indent="0" lvl="0" marL="914400" rtl="0" algn="just">
              <a:spcBef>
                <a:spcPts val="0"/>
              </a:spcBef>
              <a:spcAft>
                <a:spcPts val="0"/>
              </a:spcAft>
              <a:buClr>
                <a:schemeClr val="dk1"/>
              </a:buClr>
              <a:buSzPts val="1100"/>
              <a:buFont typeface="Arial"/>
              <a:buNone/>
            </a:pPr>
            <a:r>
              <a:t/>
            </a:r>
            <a:endParaRPr sz="1600">
              <a:solidFill>
                <a:schemeClr val="dk1"/>
              </a:solidFill>
            </a:endParaRPr>
          </a:p>
          <a:p>
            <a:pPr indent="0" lvl="0" marL="0" rtl="0" algn="just">
              <a:spcBef>
                <a:spcPts val="0"/>
              </a:spcBef>
              <a:spcAft>
                <a:spcPts val="0"/>
              </a:spcAft>
              <a:buClr>
                <a:schemeClr val="dk1"/>
              </a:buClr>
              <a:buSzPts val="1100"/>
              <a:buFont typeface="Arial"/>
              <a:buNone/>
            </a:pPr>
            <a:r>
              <a:t/>
            </a:r>
            <a:endParaRPr sz="1600">
              <a:solidFill>
                <a:schemeClr val="accent3"/>
              </a:solidFill>
              <a:latin typeface="Century Gothic"/>
              <a:ea typeface="Century Gothic"/>
              <a:cs typeface="Century Gothic"/>
              <a:sym typeface="Century Gothic"/>
            </a:endParaRPr>
          </a:p>
          <a:p>
            <a:pPr indent="0" lvl="0" marL="0" rtl="0" algn="just">
              <a:spcBef>
                <a:spcPts val="0"/>
              </a:spcBef>
              <a:spcAft>
                <a:spcPts val="0"/>
              </a:spcAft>
              <a:buClr>
                <a:schemeClr val="dk1"/>
              </a:buClr>
              <a:buSzPts val="1100"/>
              <a:buFont typeface="Arial"/>
              <a:buNone/>
            </a:pPr>
            <a:r>
              <a:t/>
            </a:r>
            <a:endParaRPr sz="1600">
              <a:solidFill>
                <a:schemeClr val="accent3"/>
              </a:solidFill>
              <a:latin typeface="Century Gothic"/>
              <a:ea typeface="Century Gothic"/>
              <a:cs typeface="Century Gothic"/>
              <a:sym typeface="Century Gothic"/>
            </a:endParaRPr>
          </a:p>
          <a:p>
            <a:pPr indent="0" lvl="0" marL="0" rtl="0" algn="just">
              <a:spcBef>
                <a:spcPts val="0"/>
              </a:spcBef>
              <a:spcAft>
                <a:spcPts val="0"/>
              </a:spcAft>
              <a:buNone/>
            </a:pPr>
            <a:r>
              <a:rPr lang="ru" sz="1600">
                <a:solidFill>
                  <a:schemeClr val="accent4"/>
                </a:solidFill>
                <a:latin typeface="Century Gothic"/>
                <a:ea typeface="Century Gothic"/>
                <a:cs typeface="Century Gothic"/>
                <a:sym typeface="Century Gothic"/>
              </a:rPr>
              <a:t>Definition 2:</a:t>
            </a:r>
            <a:r>
              <a:rPr lang="ru" sz="1600">
                <a:solidFill>
                  <a:schemeClr val="accent3"/>
                </a:solidFill>
                <a:latin typeface="Century Gothic"/>
                <a:ea typeface="Century Gothic"/>
                <a:cs typeface="Century Gothic"/>
                <a:sym typeface="Century Gothic"/>
              </a:rPr>
              <a:t> </a:t>
            </a:r>
            <a:r>
              <a:rPr lang="ru" sz="1600">
                <a:solidFill>
                  <a:schemeClr val="dk1"/>
                </a:solidFill>
                <a:latin typeface="Century Gothic"/>
                <a:ea typeface="Century Gothic"/>
                <a:cs typeface="Century Gothic"/>
                <a:sym typeface="Century Gothic"/>
              </a:rPr>
              <a:t>Equilibrium point</a:t>
            </a:r>
            <a:r>
              <a:rPr lang="ru" sz="1600">
                <a:solidFill>
                  <a:schemeClr val="accent3"/>
                </a:solidFill>
                <a:latin typeface="Century Gothic"/>
                <a:ea typeface="Century Gothic"/>
                <a:cs typeface="Century Gothic"/>
                <a:sym typeface="Century Gothic"/>
              </a:rPr>
              <a:t> </a:t>
            </a:r>
            <a:r>
              <a:rPr lang="ru" sz="1600">
                <a:latin typeface="Century Gothic"/>
                <a:ea typeface="Century Gothic"/>
                <a:cs typeface="Century Gothic"/>
                <a:sym typeface="Century Gothic"/>
              </a:rPr>
              <a:t>is the solution of the ODEs system that does not change with time: </a:t>
            </a:r>
            <a:endParaRPr sz="1600">
              <a:latin typeface="Century Gothic"/>
              <a:ea typeface="Century Gothic"/>
              <a:cs typeface="Century Gothic"/>
              <a:sym typeface="Century Gothic"/>
            </a:endParaRPr>
          </a:p>
          <a:p>
            <a:pPr indent="-330200" lvl="0" marL="1371600" rtl="0" algn="just">
              <a:spcBef>
                <a:spcPts val="0"/>
              </a:spcBef>
              <a:spcAft>
                <a:spcPts val="0"/>
              </a:spcAft>
              <a:buClr>
                <a:schemeClr val="accent4"/>
              </a:buClr>
              <a:buSzPts val="1600"/>
              <a:buFont typeface="Century Gothic"/>
              <a:buChar char="●"/>
            </a:pPr>
            <a:r>
              <a:rPr lang="ru" sz="1600">
                <a:solidFill>
                  <a:schemeClr val="dk1"/>
                </a:solidFill>
                <a:latin typeface="Century Gothic"/>
                <a:ea typeface="Century Gothic"/>
                <a:cs typeface="Century Gothic"/>
                <a:sym typeface="Century Gothic"/>
              </a:rPr>
              <a:t>Disease-free</a:t>
            </a:r>
            <a:r>
              <a:rPr i="1" lang="ru" sz="1600">
                <a:solidFill>
                  <a:schemeClr val="dk1"/>
                </a:solidFill>
                <a:latin typeface="Century Gothic"/>
                <a:ea typeface="Century Gothic"/>
                <a:cs typeface="Century Gothic"/>
                <a:sym typeface="Century Gothic"/>
              </a:rPr>
              <a:t> DFE = (N - R, 0, 0, R)</a:t>
            </a:r>
            <a:r>
              <a:rPr lang="ru" sz="1600">
                <a:latin typeface="Century Gothic"/>
                <a:ea typeface="Century Gothic"/>
                <a:cs typeface="Century Gothic"/>
                <a:sym typeface="Century Gothic"/>
              </a:rPr>
              <a:t>, start of the epidemic</a:t>
            </a:r>
            <a:r>
              <a:rPr lang="ru" sz="1600">
                <a:solidFill>
                  <a:schemeClr val="accent3"/>
                </a:solidFill>
                <a:latin typeface="Century Gothic"/>
                <a:ea typeface="Century Gothic"/>
                <a:cs typeface="Century Gothic"/>
                <a:sym typeface="Century Gothic"/>
              </a:rPr>
              <a:t> </a:t>
            </a:r>
            <a:r>
              <a:rPr i="1" lang="ru" sz="1600">
                <a:solidFill>
                  <a:schemeClr val="dk1"/>
                </a:solidFill>
                <a:latin typeface="Century Gothic"/>
                <a:ea typeface="Century Gothic"/>
                <a:cs typeface="Century Gothic"/>
                <a:sym typeface="Century Gothic"/>
              </a:rPr>
              <a:t>DFE</a:t>
            </a:r>
            <a:r>
              <a:rPr lang="ru" sz="1600">
                <a:solidFill>
                  <a:schemeClr val="dk1"/>
                </a:solidFill>
                <a:latin typeface="Century Gothic"/>
                <a:ea typeface="Century Gothic"/>
                <a:cs typeface="Century Gothic"/>
                <a:sym typeface="Century Gothic"/>
              </a:rPr>
              <a:t>*≈</a:t>
            </a:r>
            <a:r>
              <a:rPr i="1" lang="ru" sz="1600">
                <a:solidFill>
                  <a:schemeClr val="dk1"/>
                </a:solidFill>
                <a:latin typeface="Century Gothic"/>
                <a:ea typeface="Century Gothic"/>
                <a:cs typeface="Century Gothic"/>
                <a:sym typeface="Century Gothic"/>
              </a:rPr>
              <a:t>(S, 0, 0, 0</a:t>
            </a:r>
            <a:r>
              <a:rPr i="1" lang="ru" sz="1600">
                <a:latin typeface="Century Gothic"/>
                <a:ea typeface="Century Gothic"/>
                <a:cs typeface="Century Gothic"/>
                <a:sym typeface="Century Gothic"/>
              </a:rPr>
              <a:t>)</a:t>
            </a:r>
            <a:r>
              <a:rPr lang="ru"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indent="-330200" lvl="0" marL="1371600" rtl="0" algn="just">
              <a:spcBef>
                <a:spcPts val="0"/>
              </a:spcBef>
              <a:spcAft>
                <a:spcPts val="0"/>
              </a:spcAft>
              <a:buClr>
                <a:schemeClr val="accent4"/>
              </a:buClr>
              <a:buSzPts val="1600"/>
              <a:buFont typeface="Century Gothic"/>
              <a:buChar char="●"/>
            </a:pPr>
            <a:r>
              <a:rPr lang="ru" sz="1600">
                <a:solidFill>
                  <a:schemeClr val="dk1"/>
                </a:solidFill>
                <a:latin typeface="Century Gothic"/>
                <a:ea typeface="Century Gothic"/>
                <a:cs typeface="Century Gothic"/>
                <a:sym typeface="Century Gothic"/>
              </a:rPr>
              <a:t>No Endemic Equilibrium Points</a:t>
            </a:r>
            <a:r>
              <a:rPr lang="ru" sz="1600">
                <a:solidFill>
                  <a:schemeClr val="accent3"/>
                </a:solidFill>
                <a:latin typeface="Century Gothic"/>
                <a:ea typeface="Century Gothic"/>
                <a:cs typeface="Century Gothic"/>
                <a:sym typeface="Century Gothic"/>
              </a:rPr>
              <a:t> </a:t>
            </a:r>
            <a:r>
              <a:rPr lang="ru" sz="1600">
                <a:latin typeface="Century Gothic"/>
                <a:ea typeface="Century Gothic"/>
                <a:cs typeface="Century Gothic"/>
                <a:sym typeface="Century Gothic"/>
              </a:rPr>
              <a:t>- all nodes will eventually recover.</a:t>
            </a:r>
            <a:endParaRPr sz="1600"/>
          </a:p>
          <a:p>
            <a:pPr indent="0" lvl="0" marL="0" rtl="0" algn="l">
              <a:spcBef>
                <a:spcPts val="0"/>
              </a:spcBef>
              <a:spcAft>
                <a:spcPts val="1200"/>
              </a:spcAft>
              <a:buNone/>
            </a:pPr>
            <a:r>
              <a:t/>
            </a:r>
            <a:endParaRPr/>
          </a:p>
        </p:txBody>
      </p:sp>
      <p:grpSp>
        <p:nvGrpSpPr>
          <p:cNvPr id="174" name="Google Shape;174;p23"/>
          <p:cNvGrpSpPr/>
          <p:nvPr/>
        </p:nvGrpSpPr>
        <p:grpSpPr>
          <a:xfrm>
            <a:off x="3370050" y="1903715"/>
            <a:ext cx="839476" cy="445775"/>
            <a:chOff x="3304225" y="3739715"/>
            <a:chExt cx="839476" cy="445775"/>
          </a:xfrm>
        </p:grpSpPr>
        <p:pic>
          <p:nvPicPr>
            <p:cNvPr id="175" name="Google Shape;175;p23"/>
            <p:cNvPicPr preferRelativeResize="0"/>
            <p:nvPr/>
          </p:nvPicPr>
          <p:blipFill rotWithShape="1">
            <a:blip r:embed="rId3">
              <a:alphaModFix/>
            </a:blip>
            <a:srcRect b="0" l="0" r="0" t="0"/>
            <a:stretch/>
          </p:blipFill>
          <p:spPr>
            <a:xfrm>
              <a:off x="3829374" y="3739715"/>
              <a:ext cx="314327" cy="445775"/>
            </a:xfrm>
            <a:prstGeom prst="rect">
              <a:avLst/>
            </a:prstGeom>
            <a:noFill/>
            <a:ln>
              <a:noFill/>
            </a:ln>
          </p:spPr>
        </p:pic>
        <p:pic>
          <p:nvPicPr>
            <p:cNvPr id="176" name="Google Shape;176;p23"/>
            <p:cNvPicPr preferRelativeResize="0"/>
            <p:nvPr/>
          </p:nvPicPr>
          <p:blipFill>
            <a:blip r:embed="rId4">
              <a:alphaModFix/>
            </a:blip>
            <a:stretch>
              <a:fillRect/>
            </a:stretch>
          </p:blipFill>
          <p:spPr>
            <a:xfrm>
              <a:off x="3304225" y="3843559"/>
              <a:ext cx="436525" cy="2381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7297837" y="2127075"/>
            <a:ext cx="1848274" cy="1516150"/>
          </a:xfrm>
          <a:prstGeom prst="rect">
            <a:avLst/>
          </a:prstGeom>
          <a:noFill/>
          <a:ln>
            <a:noFill/>
          </a:ln>
        </p:spPr>
      </p:pic>
      <p:pic>
        <p:nvPicPr>
          <p:cNvPr id="182" name="Google Shape;182;p24"/>
          <p:cNvPicPr preferRelativeResize="0"/>
          <p:nvPr/>
        </p:nvPicPr>
        <p:blipFill>
          <a:blip r:embed="rId4">
            <a:alphaModFix/>
          </a:blip>
          <a:stretch>
            <a:fillRect/>
          </a:stretch>
        </p:blipFill>
        <p:spPr>
          <a:xfrm>
            <a:off x="7417338" y="887952"/>
            <a:ext cx="1609249" cy="1376524"/>
          </a:xfrm>
          <a:prstGeom prst="rect">
            <a:avLst/>
          </a:prstGeom>
          <a:noFill/>
          <a:ln>
            <a:noFill/>
          </a:ln>
        </p:spPr>
      </p:pic>
      <p:sp>
        <p:nvSpPr>
          <p:cNvPr id="183" name="Google Shape;183;p24"/>
          <p:cNvSpPr txBox="1"/>
          <p:nvPr>
            <p:ph type="title"/>
          </p:nvPr>
        </p:nvSpPr>
        <p:spPr>
          <a:xfrm>
            <a:off x="311700" y="12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SIIDR Stability Analyses </a:t>
            </a:r>
            <a:endParaRPr>
              <a:solidFill>
                <a:schemeClr val="accent5"/>
              </a:solidFill>
              <a:latin typeface="Century Gothic"/>
              <a:ea typeface="Century Gothic"/>
              <a:cs typeface="Century Gothic"/>
              <a:sym typeface="Century Gothic"/>
            </a:endParaRPr>
          </a:p>
        </p:txBody>
      </p:sp>
      <p:sp>
        <p:nvSpPr>
          <p:cNvPr id="184" name="Google Shape;184;p24"/>
          <p:cNvSpPr txBox="1"/>
          <p:nvPr>
            <p:ph idx="1" type="body"/>
          </p:nvPr>
        </p:nvSpPr>
        <p:spPr>
          <a:xfrm>
            <a:off x="311700" y="739900"/>
            <a:ext cx="8520600" cy="8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600">
                <a:latin typeface="Century Gothic"/>
                <a:ea typeface="Century Gothic"/>
                <a:cs typeface="Century Gothic"/>
                <a:sym typeface="Century Gothic"/>
              </a:rPr>
              <a:t>How far the system will go if it starts near</a:t>
            </a:r>
            <a:r>
              <a:rPr lang="ru" sz="1600">
                <a:solidFill>
                  <a:schemeClr val="accent3"/>
                </a:solidFill>
                <a:latin typeface="Century Gothic"/>
                <a:ea typeface="Century Gothic"/>
                <a:cs typeface="Century Gothic"/>
                <a:sym typeface="Century Gothic"/>
              </a:rPr>
              <a:t> </a:t>
            </a:r>
            <a:r>
              <a:rPr lang="ru" sz="1600">
                <a:solidFill>
                  <a:schemeClr val="dk1"/>
                </a:solidFill>
                <a:latin typeface="Century Gothic"/>
                <a:ea typeface="Century Gothic"/>
                <a:cs typeface="Century Gothic"/>
                <a:sym typeface="Century Gothic"/>
              </a:rPr>
              <a:t>DFE</a:t>
            </a:r>
            <a:r>
              <a:rPr lang="ru" sz="1600">
                <a:latin typeface="Century Gothic"/>
                <a:ea typeface="Century Gothic"/>
                <a:cs typeface="Century Gothic"/>
                <a:sym typeface="Century Gothic"/>
              </a:rPr>
              <a:t>?</a:t>
            </a:r>
            <a:endParaRPr sz="1600"/>
          </a:p>
        </p:txBody>
      </p:sp>
      <p:sp>
        <p:nvSpPr>
          <p:cNvPr id="185" name="Google Shape;18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86" name="Google Shape;186;p24"/>
          <p:cNvSpPr txBox="1"/>
          <p:nvPr/>
        </p:nvSpPr>
        <p:spPr>
          <a:xfrm>
            <a:off x="364450" y="1272125"/>
            <a:ext cx="71724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ru" sz="1600">
                <a:solidFill>
                  <a:srgbClr val="FFAB40"/>
                </a:solidFill>
                <a:latin typeface="Century Gothic"/>
                <a:ea typeface="Century Gothic"/>
                <a:cs typeface="Century Gothic"/>
                <a:sym typeface="Century Gothic"/>
              </a:rPr>
              <a:t>Definition 3 </a:t>
            </a:r>
            <a:r>
              <a:rPr lang="ru" sz="1600">
                <a:solidFill>
                  <a:schemeClr val="accent4"/>
                </a:solidFill>
                <a:latin typeface="Century Gothic"/>
                <a:ea typeface="Century Gothic"/>
                <a:cs typeface="Century Gothic"/>
                <a:sym typeface="Century Gothic"/>
              </a:rPr>
              <a:t>:</a:t>
            </a:r>
            <a:r>
              <a:rPr lang="ru" sz="1600">
                <a:solidFill>
                  <a:schemeClr val="accent3"/>
                </a:solidFill>
                <a:latin typeface="Century Gothic"/>
                <a:ea typeface="Century Gothic"/>
                <a:cs typeface="Century Gothic"/>
                <a:sym typeface="Century Gothic"/>
              </a:rPr>
              <a:t> </a:t>
            </a:r>
            <a:r>
              <a:rPr lang="ru" sz="1600">
                <a:solidFill>
                  <a:schemeClr val="dk2"/>
                </a:solidFill>
                <a:latin typeface="Century Gothic"/>
                <a:ea typeface="Century Gothic"/>
                <a:cs typeface="Century Gothic"/>
                <a:sym typeface="Century Gothic"/>
              </a:rPr>
              <a:t>The equilibrium point E* is</a:t>
            </a:r>
            <a:r>
              <a:rPr lang="ru" sz="1600">
                <a:solidFill>
                  <a:schemeClr val="accent3"/>
                </a:solidFill>
                <a:latin typeface="Century Gothic"/>
                <a:ea typeface="Century Gothic"/>
                <a:cs typeface="Century Gothic"/>
                <a:sym typeface="Century Gothic"/>
              </a:rPr>
              <a:t> </a:t>
            </a:r>
            <a:r>
              <a:rPr lang="ru" sz="1600">
                <a:solidFill>
                  <a:schemeClr val="dk1"/>
                </a:solidFill>
                <a:latin typeface="Century Gothic"/>
                <a:ea typeface="Century Gothic"/>
                <a:cs typeface="Century Gothic"/>
                <a:sym typeface="Century Gothic"/>
              </a:rPr>
              <a:t>stable in the sense of Lyapunov: </a:t>
            </a:r>
            <a:r>
              <a:rPr lang="ru" sz="1600">
                <a:solidFill>
                  <a:schemeClr val="dk2"/>
                </a:solidFill>
                <a:latin typeface="Century Gothic"/>
                <a:ea typeface="Century Gothic"/>
                <a:cs typeface="Century Gothic"/>
                <a:sym typeface="Century Gothic"/>
              </a:rPr>
              <a:t>f</a:t>
            </a:r>
            <a:r>
              <a:rPr lang="ru" sz="1600">
                <a:solidFill>
                  <a:schemeClr val="dk2"/>
                </a:solidFill>
                <a:latin typeface="Century Gothic"/>
                <a:ea typeface="Century Gothic"/>
                <a:cs typeface="Century Gothic"/>
                <a:sym typeface="Century Gothic"/>
              </a:rPr>
              <a:t>or any ε &gt; 0, there exists a δ &gt; 0 such that: if the system's initial state x(t</a:t>
            </a:r>
            <a:r>
              <a:rPr baseline="-25000" lang="ru" sz="1600">
                <a:solidFill>
                  <a:schemeClr val="dk2"/>
                </a:solidFill>
                <a:latin typeface="Century Gothic"/>
                <a:ea typeface="Century Gothic"/>
                <a:cs typeface="Century Gothic"/>
                <a:sym typeface="Century Gothic"/>
              </a:rPr>
              <a:t>0</a:t>
            </a:r>
            <a:r>
              <a:rPr lang="ru" sz="1600">
                <a:solidFill>
                  <a:schemeClr val="dk2"/>
                </a:solidFill>
                <a:latin typeface="Century Gothic"/>
                <a:ea typeface="Century Gothic"/>
                <a:cs typeface="Century Gothic"/>
                <a:sym typeface="Century Gothic"/>
              </a:rPr>
              <a:t>) lies in the ball of radius δ around E*, then solutions x(t) exist for all t &gt; 0,and they stay in the ball of radius ε around E*.</a:t>
            </a:r>
            <a:endParaRPr sz="1600">
              <a:solidFill>
                <a:schemeClr val="dk2"/>
              </a:solidFill>
              <a:latin typeface="Century Gothic"/>
              <a:ea typeface="Century Gothic"/>
              <a:cs typeface="Century Gothic"/>
              <a:sym typeface="Century Gothic"/>
            </a:endParaRPr>
          </a:p>
          <a:p>
            <a:pPr indent="0" lvl="0" marL="0" rtl="0" algn="just">
              <a:spcBef>
                <a:spcPts val="0"/>
              </a:spcBef>
              <a:spcAft>
                <a:spcPts val="0"/>
              </a:spcAft>
              <a:buNone/>
            </a:pPr>
            <a:r>
              <a:t/>
            </a:r>
            <a:endParaRPr sz="1600">
              <a:solidFill>
                <a:schemeClr val="dk2"/>
              </a:solidFill>
              <a:latin typeface="Century Gothic"/>
              <a:ea typeface="Century Gothic"/>
              <a:cs typeface="Century Gothic"/>
              <a:sym typeface="Century Gothic"/>
            </a:endParaRPr>
          </a:p>
          <a:p>
            <a:pPr indent="0" lvl="0" marL="0" rtl="0" algn="just">
              <a:spcBef>
                <a:spcPts val="0"/>
              </a:spcBef>
              <a:spcAft>
                <a:spcPts val="0"/>
              </a:spcAft>
              <a:buNone/>
            </a:pPr>
            <a:r>
              <a:t/>
            </a:r>
            <a:endParaRPr sz="1600">
              <a:solidFill>
                <a:schemeClr val="accent3"/>
              </a:solidFill>
              <a:latin typeface="Century Gothic"/>
              <a:ea typeface="Century Gothic"/>
              <a:cs typeface="Century Gothic"/>
              <a:sym typeface="Century Gothic"/>
            </a:endParaRPr>
          </a:p>
          <a:p>
            <a:pPr indent="0" lvl="0" marL="0" rtl="0" algn="just">
              <a:spcBef>
                <a:spcPts val="0"/>
              </a:spcBef>
              <a:spcAft>
                <a:spcPts val="0"/>
              </a:spcAft>
              <a:buNone/>
            </a:pPr>
            <a:r>
              <a:rPr lang="ru" sz="1600">
                <a:solidFill>
                  <a:srgbClr val="FFAB40"/>
                </a:solidFill>
                <a:latin typeface="Century Gothic"/>
                <a:ea typeface="Century Gothic"/>
                <a:cs typeface="Century Gothic"/>
                <a:sym typeface="Century Gothic"/>
              </a:rPr>
              <a:t>Definition 4:</a:t>
            </a:r>
            <a:r>
              <a:rPr lang="ru" sz="1600">
                <a:solidFill>
                  <a:schemeClr val="accent3"/>
                </a:solidFill>
                <a:latin typeface="Century Gothic"/>
                <a:ea typeface="Century Gothic"/>
                <a:cs typeface="Century Gothic"/>
                <a:sym typeface="Century Gothic"/>
              </a:rPr>
              <a:t> </a:t>
            </a:r>
            <a:r>
              <a:rPr lang="ru" sz="1600">
                <a:solidFill>
                  <a:schemeClr val="dk2"/>
                </a:solidFill>
                <a:latin typeface="Century Gothic"/>
                <a:ea typeface="Century Gothic"/>
                <a:cs typeface="Century Gothic"/>
                <a:sym typeface="Century Gothic"/>
              </a:rPr>
              <a:t>The equilibrium point E* is</a:t>
            </a:r>
            <a:r>
              <a:rPr lang="ru" sz="1600">
                <a:solidFill>
                  <a:schemeClr val="accent3"/>
                </a:solidFill>
                <a:latin typeface="Century Gothic"/>
                <a:ea typeface="Century Gothic"/>
                <a:cs typeface="Century Gothic"/>
                <a:sym typeface="Century Gothic"/>
              </a:rPr>
              <a:t> </a:t>
            </a:r>
            <a:r>
              <a:rPr lang="ru" sz="1600">
                <a:solidFill>
                  <a:schemeClr val="dk1"/>
                </a:solidFill>
                <a:latin typeface="Century Gothic"/>
                <a:ea typeface="Century Gothic"/>
                <a:cs typeface="Century Gothic"/>
                <a:sym typeface="Century Gothic"/>
              </a:rPr>
              <a:t>locally asymptotically stable:</a:t>
            </a:r>
            <a:r>
              <a:rPr lang="ru" sz="1600">
                <a:solidFill>
                  <a:schemeClr val="dk2"/>
                </a:solidFill>
                <a:latin typeface="Century Gothic"/>
                <a:ea typeface="Century Gothic"/>
                <a:cs typeface="Century Gothic"/>
                <a:sym typeface="Century Gothic"/>
              </a:rPr>
              <a:t> It is stable and the solutions x(t) with initial state x(t</a:t>
            </a:r>
            <a:r>
              <a:rPr baseline="-25000" lang="ru" sz="1600">
                <a:solidFill>
                  <a:schemeClr val="dk2"/>
                </a:solidFill>
                <a:latin typeface="Century Gothic"/>
                <a:ea typeface="Century Gothic"/>
                <a:cs typeface="Century Gothic"/>
                <a:sym typeface="Century Gothic"/>
              </a:rPr>
              <a:t>0</a:t>
            </a:r>
            <a:r>
              <a:rPr lang="ru" sz="1600">
                <a:solidFill>
                  <a:schemeClr val="dk2"/>
                </a:solidFill>
                <a:latin typeface="Century Gothic"/>
                <a:ea typeface="Century Gothic"/>
                <a:cs typeface="Century Gothic"/>
                <a:sym typeface="Century Gothic"/>
              </a:rPr>
              <a:t>)in the ball of radius Δ converge to E* as t -&gt; ∞.</a:t>
            </a:r>
            <a:endParaRPr sz="1600">
              <a:solidFill>
                <a:schemeClr val="dk2"/>
              </a:solidFill>
              <a:latin typeface="Century Gothic"/>
              <a:ea typeface="Century Gothic"/>
              <a:cs typeface="Century Gothic"/>
              <a:sym typeface="Century Gothic"/>
            </a:endParaRPr>
          </a:p>
        </p:txBody>
      </p:sp>
      <p:sp>
        <p:nvSpPr>
          <p:cNvPr id="187" name="Google Shape;187;p24"/>
          <p:cNvSpPr txBox="1"/>
          <p:nvPr/>
        </p:nvSpPr>
        <p:spPr>
          <a:xfrm>
            <a:off x="364450" y="3806375"/>
            <a:ext cx="8145000" cy="7389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rgbClr val="CC0000"/>
                </a:solidFill>
                <a:latin typeface="Century Gothic"/>
                <a:ea typeface="Century Gothic"/>
                <a:cs typeface="Century Gothic"/>
                <a:sym typeface="Century Gothic"/>
              </a:rPr>
              <a:t>Theorem 1: </a:t>
            </a:r>
            <a:r>
              <a:rPr lang="ru" sz="1800">
                <a:solidFill>
                  <a:schemeClr val="dk1"/>
                </a:solidFill>
                <a:latin typeface="Century Gothic"/>
                <a:ea typeface="Century Gothic"/>
                <a:cs typeface="Century Gothic"/>
                <a:sym typeface="Century Gothic"/>
              </a:rPr>
              <a:t>DFE</a:t>
            </a:r>
            <a:r>
              <a:rPr lang="ru" sz="1800">
                <a:solidFill>
                  <a:schemeClr val="accent3"/>
                </a:solidFill>
                <a:latin typeface="Century Gothic"/>
                <a:ea typeface="Century Gothic"/>
                <a:cs typeface="Century Gothic"/>
                <a:sym typeface="Century Gothic"/>
              </a:rPr>
              <a:t> </a:t>
            </a:r>
            <a:r>
              <a:rPr lang="ru" sz="1800">
                <a:solidFill>
                  <a:schemeClr val="dk2"/>
                </a:solidFill>
                <a:latin typeface="Century Gothic"/>
                <a:ea typeface="Century Gothic"/>
                <a:cs typeface="Century Gothic"/>
                <a:sym typeface="Century Gothic"/>
              </a:rPr>
              <a:t>points of</a:t>
            </a:r>
            <a:r>
              <a:rPr lang="ru" sz="1800">
                <a:solidFill>
                  <a:schemeClr val="accent3"/>
                </a:solidFill>
                <a:latin typeface="Century Gothic"/>
                <a:ea typeface="Century Gothic"/>
                <a:cs typeface="Century Gothic"/>
                <a:sym typeface="Century Gothic"/>
              </a:rPr>
              <a:t> </a:t>
            </a:r>
            <a:r>
              <a:rPr lang="ru" sz="1800">
                <a:solidFill>
                  <a:schemeClr val="dk1"/>
                </a:solidFill>
                <a:latin typeface="Century Gothic"/>
                <a:ea typeface="Century Gothic"/>
                <a:cs typeface="Century Gothic"/>
                <a:sym typeface="Century Gothic"/>
              </a:rPr>
              <a:t>SIIDR</a:t>
            </a:r>
            <a:r>
              <a:rPr lang="ru" sz="1800">
                <a:solidFill>
                  <a:schemeClr val="accent3"/>
                </a:solidFill>
                <a:latin typeface="Century Gothic"/>
                <a:ea typeface="Century Gothic"/>
                <a:cs typeface="Century Gothic"/>
                <a:sym typeface="Century Gothic"/>
              </a:rPr>
              <a:t> </a:t>
            </a:r>
            <a:r>
              <a:rPr lang="ru" sz="1800">
                <a:solidFill>
                  <a:schemeClr val="dk2"/>
                </a:solidFill>
                <a:latin typeface="Century Gothic"/>
                <a:ea typeface="Century Gothic"/>
                <a:cs typeface="Century Gothic"/>
                <a:sym typeface="Century Gothic"/>
              </a:rPr>
              <a:t>modeled as the system of ODEs  are Lyapunov stable if </a:t>
            </a:r>
            <a:r>
              <a:rPr lang="ru" sz="1800">
                <a:solidFill>
                  <a:schemeClr val="accent3"/>
                </a:solidFill>
                <a:latin typeface="Century Gothic"/>
                <a:ea typeface="Century Gothic"/>
                <a:cs typeface="Century Gothic"/>
                <a:sym typeface="Century Gothic"/>
              </a:rPr>
              <a:t>            .</a:t>
            </a:r>
            <a:endParaRPr sz="1800">
              <a:solidFill>
                <a:schemeClr val="accent3"/>
              </a:solidFill>
              <a:latin typeface="Century Gothic"/>
              <a:ea typeface="Century Gothic"/>
              <a:cs typeface="Century Gothic"/>
              <a:sym typeface="Century Gothic"/>
            </a:endParaRPr>
          </a:p>
        </p:txBody>
      </p:sp>
      <p:pic>
        <p:nvPicPr>
          <p:cNvPr id="188" name="Google Shape;188;p24"/>
          <p:cNvPicPr preferRelativeResize="0"/>
          <p:nvPr/>
        </p:nvPicPr>
        <p:blipFill>
          <a:blip r:embed="rId5">
            <a:alphaModFix/>
          </a:blip>
          <a:stretch>
            <a:fillRect/>
          </a:stretch>
        </p:blipFill>
        <p:spPr>
          <a:xfrm>
            <a:off x="5057063" y="4141300"/>
            <a:ext cx="645250" cy="3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nvSpPr>
        <p:spPr>
          <a:xfrm>
            <a:off x="113100" y="2805575"/>
            <a:ext cx="8917800" cy="1745400"/>
          </a:xfrm>
          <a:prstGeom prst="rect">
            <a:avLst/>
          </a:prstGeom>
          <a:noFill/>
          <a:ln cap="flat" cmpd="sng" w="9525">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ru" sz="1600">
                <a:solidFill>
                  <a:srgbClr val="CC0000"/>
                </a:solidFill>
                <a:latin typeface="Century Gothic"/>
                <a:ea typeface="Century Gothic"/>
                <a:cs typeface="Century Gothic"/>
                <a:sym typeface="Century Gothic"/>
              </a:rPr>
              <a:t>Theorem 2</a:t>
            </a:r>
            <a:r>
              <a:rPr lang="ru" sz="1600">
                <a:solidFill>
                  <a:schemeClr val="dk2"/>
                </a:solidFill>
                <a:latin typeface="Century Gothic"/>
                <a:ea typeface="Century Gothic"/>
                <a:cs typeface="Century Gothic"/>
                <a:sym typeface="Century Gothic"/>
              </a:rPr>
              <a:t>: </a:t>
            </a:r>
            <a:r>
              <a:rPr lang="ru" sz="1600">
                <a:solidFill>
                  <a:schemeClr val="dk1"/>
                </a:solidFill>
                <a:latin typeface="Century Gothic"/>
                <a:ea typeface="Century Gothic"/>
                <a:cs typeface="Century Gothic"/>
                <a:sym typeface="Century Gothic"/>
              </a:rPr>
              <a:t>DFEs</a:t>
            </a:r>
            <a:r>
              <a:rPr lang="ru" sz="1600">
                <a:solidFill>
                  <a:schemeClr val="dk2"/>
                </a:solidFill>
                <a:latin typeface="Century Gothic"/>
                <a:ea typeface="Century Gothic"/>
                <a:cs typeface="Century Gothic"/>
                <a:sym typeface="Century Gothic"/>
              </a:rPr>
              <a:t> of </a:t>
            </a:r>
            <a:r>
              <a:rPr lang="ru" sz="1600">
                <a:solidFill>
                  <a:schemeClr val="dk1"/>
                </a:solidFill>
                <a:latin typeface="Century Gothic"/>
                <a:ea typeface="Century Gothic"/>
                <a:cs typeface="Century Gothic"/>
                <a:sym typeface="Century Gothic"/>
              </a:rPr>
              <a:t>SIIDR</a:t>
            </a:r>
            <a:r>
              <a:rPr lang="ru" sz="1600">
                <a:solidFill>
                  <a:schemeClr val="dk2"/>
                </a:solidFill>
                <a:latin typeface="Century Gothic"/>
                <a:ea typeface="Century Gothic"/>
                <a:cs typeface="Century Gothic"/>
                <a:sym typeface="Century Gothic"/>
              </a:rPr>
              <a:t> as</a:t>
            </a:r>
            <a:r>
              <a:rPr lang="ru" sz="1600">
                <a:solidFill>
                  <a:schemeClr val="dk1"/>
                </a:solidFill>
                <a:latin typeface="Century Gothic"/>
                <a:ea typeface="Century Gothic"/>
                <a:cs typeface="Century Gothic"/>
                <a:sym typeface="Century Gothic"/>
              </a:rPr>
              <a:t> NLDS</a:t>
            </a:r>
            <a:r>
              <a:rPr lang="ru" sz="1600">
                <a:solidFill>
                  <a:schemeClr val="dk2"/>
                </a:solidFill>
                <a:latin typeface="Century Gothic"/>
                <a:ea typeface="Century Gothic"/>
                <a:cs typeface="Century Gothic"/>
                <a:sym typeface="Century Gothic"/>
              </a:rPr>
              <a:t> are Lyapunov-stable for arbitrary graphs if s =  </a:t>
            </a:r>
            <a:r>
              <a:rPr lang="ru" sz="1600">
                <a:solidFill>
                  <a:schemeClr val="accent3"/>
                </a:solidFill>
                <a:latin typeface="Century Gothic"/>
                <a:ea typeface="Century Gothic"/>
                <a:cs typeface="Century Gothic"/>
                <a:sym typeface="Century Gothic"/>
              </a:rPr>
              <a:t>             .       </a:t>
            </a:r>
            <a:endParaRPr sz="1600">
              <a:solidFill>
                <a:schemeClr val="accent3"/>
              </a:solidFill>
              <a:latin typeface="Century Gothic"/>
              <a:ea typeface="Century Gothic"/>
              <a:cs typeface="Century Gothic"/>
              <a:sym typeface="Century Gothic"/>
            </a:endParaRPr>
          </a:p>
          <a:p>
            <a:pPr indent="457200" lvl="0" marL="0" rtl="0" algn="l">
              <a:lnSpc>
                <a:spcPct val="115000"/>
              </a:lnSpc>
              <a:spcBef>
                <a:spcPts val="0"/>
              </a:spcBef>
              <a:spcAft>
                <a:spcPts val="0"/>
              </a:spcAft>
              <a:buNone/>
            </a:pPr>
            <a:r>
              <a:t/>
            </a:r>
            <a:endParaRPr sz="1600">
              <a:solidFill>
                <a:schemeClr val="accent3"/>
              </a:solidFill>
              <a:latin typeface="Century Gothic"/>
              <a:ea typeface="Century Gothic"/>
              <a:cs typeface="Century Gothic"/>
              <a:sym typeface="Century Gothic"/>
            </a:endParaRPr>
          </a:p>
          <a:p>
            <a:pPr indent="457200" lvl="0" marL="0" rtl="0" algn="l">
              <a:lnSpc>
                <a:spcPct val="115000"/>
              </a:lnSpc>
              <a:spcBef>
                <a:spcPts val="0"/>
              </a:spcBef>
              <a:spcAft>
                <a:spcPts val="0"/>
              </a:spcAft>
              <a:buNone/>
            </a:pPr>
            <a:r>
              <a:t/>
            </a:r>
            <a:endParaRPr sz="1600">
              <a:solidFill>
                <a:schemeClr val="accent3"/>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94" name="Google Shape;194;p25"/>
          <p:cNvSpPr txBox="1"/>
          <p:nvPr>
            <p:ph type="title"/>
          </p:nvPr>
        </p:nvSpPr>
        <p:spPr>
          <a:xfrm>
            <a:off x="232750" y="9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SIIDR Analyses </a:t>
            </a:r>
            <a:r>
              <a:rPr lang="ru">
                <a:solidFill>
                  <a:schemeClr val="accent5"/>
                </a:solidFill>
                <a:latin typeface="Century Gothic"/>
                <a:ea typeface="Century Gothic"/>
                <a:cs typeface="Century Gothic"/>
                <a:sym typeface="Century Gothic"/>
              </a:rPr>
              <a:t>on Arbitrary Graphs</a:t>
            </a:r>
            <a:endParaRPr>
              <a:solidFill>
                <a:schemeClr val="accent5"/>
              </a:solidFill>
              <a:latin typeface="Century Gothic"/>
              <a:ea typeface="Century Gothic"/>
              <a:cs typeface="Century Gothic"/>
              <a:sym typeface="Century Gothic"/>
            </a:endParaRPr>
          </a:p>
        </p:txBody>
      </p:sp>
      <p:sp>
        <p:nvSpPr>
          <p:cNvPr id="195" name="Google Shape;195;p25"/>
          <p:cNvSpPr txBox="1"/>
          <p:nvPr>
            <p:ph idx="1" type="body"/>
          </p:nvPr>
        </p:nvSpPr>
        <p:spPr>
          <a:xfrm>
            <a:off x="0" y="667075"/>
            <a:ext cx="9187800" cy="2338200"/>
          </a:xfrm>
          <a:prstGeom prst="rect">
            <a:avLst/>
          </a:prstGeom>
        </p:spPr>
        <p:txBody>
          <a:bodyPr anchorCtr="0" anchor="t" bIns="91425" lIns="91425" spcFirstLastPara="1" rIns="91425" wrap="square" tIns="91425">
            <a:normAutofit fontScale="77500" lnSpcReduction="20000"/>
          </a:bodyPr>
          <a:lstStyle/>
          <a:p>
            <a:pPr indent="-324400" lvl="0" marL="457200" rtl="0" algn="l">
              <a:spcBef>
                <a:spcPts val="0"/>
              </a:spcBef>
              <a:spcAft>
                <a:spcPts val="0"/>
              </a:spcAft>
              <a:buClr>
                <a:schemeClr val="dk2"/>
              </a:buClr>
              <a:buSzPct val="100000"/>
              <a:buFont typeface="Century Gothic"/>
              <a:buChar char="●"/>
            </a:pPr>
            <a:r>
              <a:rPr lang="ru" sz="1946">
                <a:solidFill>
                  <a:schemeClr val="dk1"/>
                </a:solidFill>
                <a:latin typeface="Century Gothic"/>
                <a:ea typeface="Century Gothic"/>
                <a:cs typeface="Century Gothic"/>
                <a:sym typeface="Century Gothic"/>
              </a:rPr>
              <a:t>SIIDR</a:t>
            </a:r>
            <a:r>
              <a:rPr lang="ru" sz="1946">
                <a:latin typeface="Century Gothic"/>
                <a:ea typeface="Century Gothic"/>
                <a:cs typeface="Century Gothic"/>
                <a:sym typeface="Century Gothic"/>
              </a:rPr>
              <a:t> is represented as Non-Linear Dynamical System (</a:t>
            </a:r>
            <a:r>
              <a:rPr lang="ru" sz="1946">
                <a:solidFill>
                  <a:schemeClr val="dk1"/>
                </a:solidFill>
                <a:latin typeface="Century Gothic"/>
                <a:ea typeface="Century Gothic"/>
                <a:cs typeface="Century Gothic"/>
                <a:sym typeface="Century Gothic"/>
              </a:rPr>
              <a:t>NLDS</a:t>
            </a:r>
            <a:r>
              <a:rPr lang="ru" sz="1946">
                <a:latin typeface="Century Gothic"/>
                <a:ea typeface="Century Gothic"/>
                <a:cs typeface="Century Gothic"/>
                <a:sym typeface="Century Gothic"/>
              </a:rPr>
              <a:t>) with discrete time                       or:</a:t>
            </a:r>
            <a:endParaRPr sz="1946">
              <a:latin typeface="Century Gothic"/>
              <a:ea typeface="Century Gothic"/>
              <a:cs typeface="Century Gothic"/>
              <a:sym typeface="Century Gothic"/>
            </a:endParaRPr>
          </a:p>
          <a:p>
            <a:pPr indent="0" lvl="0" marL="457200" rtl="0" algn="l">
              <a:spcBef>
                <a:spcPts val="1200"/>
              </a:spcBef>
              <a:spcAft>
                <a:spcPts val="0"/>
              </a:spcAft>
              <a:buNone/>
            </a:pPr>
            <a:r>
              <a:t/>
            </a:r>
            <a:endParaRPr>
              <a:solidFill>
                <a:schemeClr val="accent3"/>
              </a:solidFill>
              <a:latin typeface="Century Gothic"/>
              <a:ea typeface="Century Gothic"/>
              <a:cs typeface="Century Gothic"/>
              <a:sym typeface="Century Gothic"/>
            </a:endParaRPr>
          </a:p>
          <a:p>
            <a:pPr indent="0" lvl="0" marL="0" rtl="0" algn="l">
              <a:spcBef>
                <a:spcPts val="1200"/>
              </a:spcBef>
              <a:spcAft>
                <a:spcPts val="0"/>
              </a:spcAft>
              <a:buNone/>
            </a:pPr>
            <a:r>
              <a:t/>
            </a:r>
            <a:endParaRPr sz="1600">
              <a:latin typeface="Century Gothic"/>
              <a:ea typeface="Century Gothic"/>
              <a:cs typeface="Century Gothic"/>
              <a:sym typeface="Century Gothic"/>
            </a:endParaRPr>
          </a:p>
          <a:p>
            <a:pPr indent="0" lvl="0" marL="0" rtl="0" algn="l">
              <a:spcBef>
                <a:spcPts val="1200"/>
              </a:spcBef>
              <a:spcAft>
                <a:spcPts val="0"/>
              </a:spcAft>
              <a:buNone/>
            </a:pPr>
            <a:r>
              <a:t/>
            </a:r>
            <a:endParaRPr sz="1600">
              <a:latin typeface="Century Gothic"/>
              <a:ea typeface="Century Gothic"/>
              <a:cs typeface="Century Gothic"/>
              <a:sym typeface="Century Gothic"/>
            </a:endParaRPr>
          </a:p>
          <a:p>
            <a:pPr indent="-318051" lvl="0" marL="457200" rtl="0" algn="l">
              <a:spcBef>
                <a:spcPts val="1200"/>
              </a:spcBef>
              <a:spcAft>
                <a:spcPts val="0"/>
              </a:spcAft>
              <a:buClr>
                <a:srgbClr val="FFAB40"/>
              </a:buClr>
              <a:buSzPct val="100000"/>
              <a:buFont typeface="Century Gothic"/>
              <a:buChar char="●"/>
            </a:pPr>
            <a:r>
              <a:rPr lang="ru" sz="1817">
                <a:latin typeface="Century Gothic"/>
                <a:ea typeface="Century Gothic"/>
                <a:cs typeface="Century Gothic"/>
                <a:sym typeface="Century Gothic"/>
              </a:rPr>
              <a:t>Disease-free Equilibrium Points</a:t>
            </a:r>
            <a:r>
              <a:rPr lang="ru" sz="1817">
                <a:solidFill>
                  <a:schemeClr val="accent3"/>
                </a:solidFill>
                <a:latin typeface="Century Gothic"/>
                <a:ea typeface="Century Gothic"/>
                <a:cs typeface="Century Gothic"/>
                <a:sym typeface="Century Gothic"/>
              </a:rPr>
              <a:t> (</a:t>
            </a:r>
            <a:r>
              <a:rPr lang="ru" sz="1817">
                <a:solidFill>
                  <a:schemeClr val="dk1"/>
                </a:solidFill>
                <a:latin typeface="Century Gothic"/>
                <a:ea typeface="Century Gothic"/>
                <a:cs typeface="Century Gothic"/>
                <a:sym typeface="Century Gothic"/>
              </a:rPr>
              <a:t>DFEs</a:t>
            </a:r>
            <a:r>
              <a:rPr lang="ru" sz="1817">
                <a:solidFill>
                  <a:schemeClr val="accent3"/>
                </a:solidFill>
                <a:latin typeface="Century Gothic"/>
                <a:ea typeface="Century Gothic"/>
                <a:cs typeface="Century Gothic"/>
                <a:sym typeface="Century Gothic"/>
              </a:rPr>
              <a:t>):                            . </a:t>
            </a:r>
            <a:endParaRPr sz="1817">
              <a:solidFill>
                <a:schemeClr val="accent3"/>
              </a:solidFill>
              <a:latin typeface="Century Gothic"/>
              <a:ea typeface="Century Gothic"/>
              <a:cs typeface="Century Gothic"/>
              <a:sym typeface="Century Gothic"/>
            </a:endParaRPr>
          </a:p>
          <a:p>
            <a:pPr indent="457200" lvl="0" marL="0" rtl="0" algn="l">
              <a:spcBef>
                <a:spcPts val="1200"/>
              </a:spcBef>
              <a:spcAft>
                <a:spcPts val="0"/>
              </a:spcAft>
              <a:buNone/>
            </a:pPr>
            <a:r>
              <a:rPr lang="ru" sz="1600">
                <a:solidFill>
                  <a:schemeClr val="accent3"/>
                </a:solidFill>
                <a:latin typeface="Century Gothic"/>
                <a:ea typeface="Century Gothic"/>
                <a:cs typeface="Century Gothic"/>
                <a:sym typeface="Century Gothic"/>
              </a:rPr>
              <a:t>    . </a:t>
            </a:r>
            <a:endParaRPr sz="1600">
              <a:solidFill>
                <a:schemeClr val="accent3"/>
              </a:solidFill>
              <a:latin typeface="Century Gothic"/>
              <a:ea typeface="Century Gothic"/>
              <a:cs typeface="Century Gothic"/>
              <a:sym typeface="Century Gothic"/>
            </a:endParaRPr>
          </a:p>
        </p:txBody>
      </p:sp>
      <p:sp>
        <p:nvSpPr>
          <p:cNvPr id="196" name="Google Shape;19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97" name="Google Shape;197;p25"/>
          <p:cNvPicPr preferRelativeResize="0"/>
          <p:nvPr/>
        </p:nvPicPr>
        <p:blipFill>
          <a:blip r:embed="rId3">
            <a:alphaModFix/>
          </a:blip>
          <a:stretch>
            <a:fillRect/>
          </a:stretch>
        </p:blipFill>
        <p:spPr>
          <a:xfrm>
            <a:off x="232750" y="1228367"/>
            <a:ext cx="4572001" cy="883175"/>
          </a:xfrm>
          <a:prstGeom prst="rect">
            <a:avLst/>
          </a:prstGeom>
          <a:noFill/>
          <a:ln>
            <a:noFill/>
          </a:ln>
        </p:spPr>
      </p:pic>
      <p:pic>
        <p:nvPicPr>
          <p:cNvPr id="198" name="Google Shape;198;p25"/>
          <p:cNvPicPr preferRelativeResize="0"/>
          <p:nvPr/>
        </p:nvPicPr>
        <p:blipFill>
          <a:blip r:embed="rId4">
            <a:alphaModFix/>
          </a:blip>
          <a:stretch>
            <a:fillRect/>
          </a:stretch>
        </p:blipFill>
        <p:spPr>
          <a:xfrm>
            <a:off x="7871450" y="785363"/>
            <a:ext cx="977075" cy="192550"/>
          </a:xfrm>
          <a:prstGeom prst="rect">
            <a:avLst/>
          </a:prstGeom>
          <a:noFill/>
          <a:ln>
            <a:noFill/>
          </a:ln>
        </p:spPr>
      </p:pic>
      <p:pic>
        <p:nvPicPr>
          <p:cNvPr id="199" name="Google Shape;199;p25"/>
          <p:cNvPicPr preferRelativeResize="0"/>
          <p:nvPr/>
        </p:nvPicPr>
        <p:blipFill>
          <a:blip r:embed="rId5">
            <a:alphaModFix/>
          </a:blip>
          <a:stretch>
            <a:fillRect/>
          </a:stretch>
        </p:blipFill>
        <p:spPr>
          <a:xfrm>
            <a:off x="3923600" y="2295037"/>
            <a:ext cx="1498350" cy="327050"/>
          </a:xfrm>
          <a:prstGeom prst="rect">
            <a:avLst/>
          </a:prstGeom>
          <a:noFill/>
          <a:ln>
            <a:noFill/>
          </a:ln>
        </p:spPr>
      </p:pic>
      <p:grpSp>
        <p:nvGrpSpPr>
          <p:cNvPr id="200" name="Google Shape;200;p25"/>
          <p:cNvGrpSpPr/>
          <p:nvPr/>
        </p:nvGrpSpPr>
        <p:grpSpPr>
          <a:xfrm>
            <a:off x="4804738" y="1251600"/>
            <a:ext cx="5546088" cy="735363"/>
            <a:chOff x="775463" y="2479788"/>
            <a:chExt cx="5546088" cy="735363"/>
          </a:xfrm>
        </p:grpSpPr>
        <p:pic>
          <p:nvPicPr>
            <p:cNvPr id="201" name="Google Shape;201;p25"/>
            <p:cNvPicPr preferRelativeResize="0"/>
            <p:nvPr/>
          </p:nvPicPr>
          <p:blipFill>
            <a:blip r:embed="rId6">
              <a:alphaModFix/>
            </a:blip>
            <a:stretch>
              <a:fillRect/>
            </a:stretch>
          </p:blipFill>
          <p:spPr>
            <a:xfrm>
              <a:off x="775463" y="2521425"/>
              <a:ext cx="469175" cy="282800"/>
            </a:xfrm>
            <a:prstGeom prst="rect">
              <a:avLst/>
            </a:prstGeom>
            <a:noFill/>
            <a:ln>
              <a:noFill/>
            </a:ln>
          </p:spPr>
        </p:pic>
        <p:pic>
          <p:nvPicPr>
            <p:cNvPr id="202" name="Google Shape;202;p25"/>
            <p:cNvPicPr preferRelativeResize="0"/>
            <p:nvPr/>
          </p:nvPicPr>
          <p:blipFill>
            <a:blip r:embed="rId7">
              <a:alphaModFix/>
            </a:blip>
            <a:stretch>
              <a:fillRect/>
            </a:stretch>
          </p:blipFill>
          <p:spPr>
            <a:xfrm>
              <a:off x="857150" y="2804234"/>
              <a:ext cx="305825" cy="141150"/>
            </a:xfrm>
            <a:prstGeom prst="rect">
              <a:avLst/>
            </a:prstGeom>
            <a:noFill/>
            <a:ln>
              <a:noFill/>
            </a:ln>
          </p:spPr>
        </p:pic>
        <p:pic>
          <p:nvPicPr>
            <p:cNvPr id="203" name="Google Shape;203;p25"/>
            <p:cNvPicPr preferRelativeResize="0"/>
            <p:nvPr/>
          </p:nvPicPr>
          <p:blipFill>
            <a:blip r:embed="rId8">
              <a:alphaModFix/>
            </a:blip>
            <a:stretch>
              <a:fillRect/>
            </a:stretch>
          </p:blipFill>
          <p:spPr>
            <a:xfrm>
              <a:off x="857147" y="2999200"/>
              <a:ext cx="305825" cy="152922"/>
            </a:xfrm>
            <a:prstGeom prst="rect">
              <a:avLst/>
            </a:prstGeom>
            <a:noFill/>
            <a:ln>
              <a:noFill/>
            </a:ln>
          </p:spPr>
        </p:pic>
        <p:sp>
          <p:nvSpPr>
            <p:cNvPr id="204" name="Google Shape;204;p25"/>
            <p:cNvSpPr txBox="1"/>
            <p:nvPr/>
          </p:nvSpPr>
          <p:spPr>
            <a:xfrm>
              <a:off x="1191850" y="2479788"/>
              <a:ext cx="5129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Century Gothic"/>
                <a:buChar char="-"/>
              </a:pPr>
              <a:r>
                <a:rPr lang="ru" sz="1000">
                  <a:latin typeface="Century Gothic"/>
                  <a:ea typeface="Century Gothic"/>
                  <a:cs typeface="Century Gothic"/>
                  <a:sym typeface="Century Gothic"/>
                </a:rPr>
                <a:t>probability of node not becoming infectious</a:t>
              </a:r>
              <a:endParaRPr sz="1000">
                <a:latin typeface="Century Gothic"/>
                <a:ea typeface="Century Gothic"/>
                <a:cs typeface="Century Gothic"/>
                <a:sym typeface="Century Gothic"/>
              </a:endParaRPr>
            </a:p>
          </p:txBody>
        </p:sp>
        <p:sp>
          <p:nvSpPr>
            <p:cNvPr id="205" name="Google Shape;205;p25"/>
            <p:cNvSpPr txBox="1"/>
            <p:nvPr/>
          </p:nvSpPr>
          <p:spPr>
            <a:xfrm>
              <a:off x="1191850" y="2670588"/>
              <a:ext cx="5129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Century Gothic"/>
                <a:buChar char="-"/>
              </a:pPr>
              <a:r>
                <a:rPr lang="ru" sz="1000">
                  <a:latin typeface="Century Gothic"/>
                  <a:ea typeface="Century Gothic"/>
                  <a:cs typeface="Century Gothic"/>
                  <a:sym typeface="Century Gothic"/>
                </a:rPr>
                <a:t>probability of node to remain in state X</a:t>
              </a:r>
              <a:endParaRPr sz="1000">
                <a:latin typeface="Century Gothic"/>
                <a:ea typeface="Century Gothic"/>
                <a:cs typeface="Century Gothic"/>
                <a:sym typeface="Century Gothic"/>
              </a:endParaRPr>
            </a:p>
          </p:txBody>
        </p:sp>
        <p:sp>
          <p:nvSpPr>
            <p:cNvPr id="206" name="Google Shape;206;p25"/>
            <p:cNvSpPr txBox="1"/>
            <p:nvPr/>
          </p:nvSpPr>
          <p:spPr>
            <a:xfrm>
              <a:off x="1191850" y="2876450"/>
              <a:ext cx="5129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Century Gothic"/>
                <a:buChar char="-"/>
              </a:pPr>
              <a:r>
                <a:rPr lang="ru" sz="1000">
                  <a:latin typeface="Century Gothic"/>
                  <a:ea typeface="Century Gothic"/>
                  <a:cs typeface="Century Gothic"/>
                  <a:sym typeface="Century Gothic"/>
                </a:rPr>
                <a:t>probability of node to transfer to state Y from state X</a:t>
              </a:r>
              <a:endParaRPr sz="1000">
                <a:latin typeface="Century Gothic"/>
                <a:ea typeface="Century Gothic"/>
                <a:cs typeface="Century Gothic"/>
                <a:sym typeface="Century Gothic"/>
              </a:endParaRPr>
            </a:p>
          </p:txBody>
        </p:sp>
      </p:grpSp>
      <p:pic>
        <p:nvPicPr>
          <p:cNvPr id="207" name="Google Shape;207;p25"/>
          <p:cNvPicPr preferRelativeResize="0"/>
          <p:nvPr/>
        </p:nvPicPr>
        <p:blipFill>
          <a:blip r:embed="rId9">
            <a:alphaModFix/>
          </a:blip>
          <a:stretch>
            <a:fillRect/>
          </a:stretch>
        </p:blipFill>
        <p:spPr>
          <a:xfrm>
            <a:off x="851800" y="3658300"/>
            <a:ext cx="244575" cy="275157"/>
          </a:xfrm>
          <a:prstGeom prst="rect">
            <a:avLst/>
          </a:prstGeom>
          <a:noFill/>
          <a:ln>
            <a:noFill/>
          </a:ln>
        </p:spPr>
      </p:pic>
      <p:pic>
        <p:nvPicPr>
          <p:cNvPr id="208" name="Google Shape;208;p25"/>
          <p:cNvPicPr preferRelativeResize="0"/>
          <p:nvPr/>
        </p:nvPicPr>
        <p:blipFill>
          <a:blip r:embed="rId10">
            <a:alphaModFix/>
          </a:blip>
          <a:stretch>
            <a:fillRect/>
          </a:stretch>
        </p:blipFill>
        <p:spPr>
          <a:xfrm>
            <a:off x="821175" y="3332488"/>
            <a:ext cx="305825" cy="299178"/>
          </a:xfrm>
          <a:prstGeom prst="rect">
            <a:avLst/>
          </a:prstGeom>
          <a:noFill/>
          <a:ln>
            <a:noFill/>
          </a:ln>
        </p:spPr>
      </p:pic>
      <p:grpSp>
        <p:nvGrpSpPr>
          <p:cNvPr id="209" name="Google Shape;209;p25"/>
          <p:cNvGrpSpPr/>
          <p:nvPr/>
        </p:nvGrpSpPr>
        <p:grpSpPr>
          <a:xfrm>
            <a:off x="941538" y="3332488"/>
            <a:ext cx="4097113" cy="926900"/>
            <a:chOff x="941538" y="3332488"/>
            <a:chExt cx="4097113" cy="926900"/>
          </a:xfrm>
        </p:grpSpPr>
        <p:sp>
          <p:nvSpPr>
            <p:cNvPr id="210" name="Google Shape;210;p25"/>
            <p:cNvSpPr txBox="1"/>
            <p:nvPr/>
          </p:nvSpPr>
          <p:spPr>
            <a:xfrm>
              <a:off x="941550" y="3611225"/>
              <a:ext cx="40971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entury Gothic"/>
                <a:buChar char="-"/>
              </a:pPr>
              <a:r>
                <a:rPr lang="ru" sz="1200">
                  <a:latin typeface="Century Gothic"/>
                  <a:ea typeface="Century Gothic"/>
                  <a:cs typeface="Century Gothic"/>
                  <a:sym typeface="Century Gothic"/>
                </a:rPr>
                <a:t>probability of infection per contact link</a:t>
              </a:r>
              <a:endParaRPr sz="1200">
                <a:latin typeface="Century Gothic"/>
                <a:ea typeface="Century Gothic"/>
                <a:cs typeface="Century Gothic"/>
                <a:sym typeface="Century Gothic"/>
              </a:endParaRPr>
            </a:p>
          </p:txBody>
        </p:sp>
        <p:sp>
          <p:nvSpPr>
            <p:cNvPr id="211" name="Google Shape;211;p25"/>
            <p:cNvSpPr txBox="1"/>
            <p:nvPr/>
          </p:nvSpPr>
          <p:spPr>
            <a:xfrm>
              <a:off x="959650" y="3332488"/>
              <a:ext cx="38451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entury Gothic"/>
                <a:buChar char="-"/>
              </a:pPr>
              <a:r>
                <a:rPr lang="ru" sz="1200">
                  <a:latin typeface="Century Gothic"/>
                  <a:ea typeface="Century Gothic"/>
                  <a:cs typeface="Century Gothic"/>
                  <a:sym typeface="Century Gothic"/>
                </a:rPr>
                <a:t>leading eigenvalue of adjacency matrix</a:t>
              </a:r>
              <a:endParaRPr sz="1200">
                <a:latin typeface="Century Gothic"/>
                <a:ea typeface="Century Gothic"/>
                <a:cs typeface="Century Gothic"/>
                <a:sym typeface="Century Gothic"/>
              </a:endParaRPr>
            </a:p>
          </p:txBody>
        </p:sp>
        <p:sp>
          <p:nvSpPr>
            <p:cNvPr id="212" name="Google Shape;212;p25"/>
            <p:cNvSpPr txBox="1"/>
            <p:nvPr/>
          </p:nvSpPr>
          <p:spPr>
            <a:xfrm>
              <a:off x="941538" y="3890088"/>
              <a:ext cx="34443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entury Gothic"/>
                <a:buChar char="-"/>
              </a:pPr>
              <a:r>
                <a:rPr lang="ru" sz="1200">
                  <a:latin typeface="Century Gothic"/>
                  <a:ea typeface="Century Gothic"/>
                  <a:cs typeface="Century Gothic"/>
                  <a:sym typeface="Century Gothic"/>
                </a:rPr>
                <a:t>probability to recover</a:t>
              </a:r>
              <a:endParaRPr sz="1200">
                <a:latin typeface="Century Gothic"/>
                <a:ea typeface="Century Gothic"/>
                <a:cs typeface="Century Gothic"/>
                <a:sym typeface="Century Gothic"/>
              </a:endParaRPr>
            </a:p>
          </p:txBody>
        </p:sp>
      </p:grpSp>
      <p:pic>
        <p:nvPicPr>
          <p:cNvPr id="213" name="Google Shape;213;p25"/>
          <p:cNvPicPr preferRelativeResize="0"/>
          <p:nvPr/>
        </p:nvPicPr>
        <p:blipFill>
          <a:blip r:embed="rId11">
            <a:alphaModFix/>
          </a:blip>
          <a:stretch>
            <a:fillRect/>
          </a:stretch>
        </p:blipFill>
        <p:spPr>
          <a:xfrm>
            <a:off x="7912804" y="2853838"/>
            <a:ext cx="733520" cy="393600"/>
          </a:xfrm>
          <a:prstGeom prst="rect">
            <a:avLst/>
          </a:prstGeom>
          <a:noFill/>
          <a:ln>
            <a:noFill/>
          </a:ln>
        </p:spPr>
      </p:pic>
      <p:pic>
        <p:nvPicPr>
          <p:cNvPr id="214" name="Google Shape;214;p25"/>
          <p:cNvPicPr preferRelativeResize="0"/>
          <p:nvPr/>
        </p:nvPicPr>
        <p:blipFill>
          <a:blip r:embed="rId12">
            <a:alphaModFix/>
          </a:blip>
          <a:stretch>
            <a:fillRect/>
          </a:stretch>
        </p:blipFill>
        <p:spPr>
          <a:xfrm>
            <a:off x="888626" y="3958896"/>
            <a:ext cx="144099" cy="3692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3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SPM Modeling</a:t>
            </a:r>
            <a:endParaRPr>
              <a:solidFill>
                <a:schemeClr val="accent5"/>
              </a:solidFill>
              <a:latin typeface="Century Gothic"/>
              <a:ea typeface="Century Gothic"/>
              <a:cs typeface="Century Gothic"/>
              <a:sym typeface="Century Gothic"/>
            </a:endParaRPr>
          </a:p>
        </p:txBody>
      </p:sp>
      <p:sp>
        <p:nvSpPr>
          <p:cNvPr id="220" name="Google Shape;220;p26"/>
          <p:cNvSpPr txBox="1"/>
          <p:nvPr>
            <p:ph idx="1" type="body"/>
          </p:nvPr>
        </p:nvSpPr>
        <p:spPr>
          <a:xfrm>
            <a:off x="214425" y="611525"/>
            <a:ext cx="8714100" cy="3938700"/>
          </a:xfrm>
          <a:prstGeom prst="rect">
            <a:avLst/>
          </a:prstGeom>
        </p:spPr>
        <p:txBody>
          <a:bodyPr anchorCtr="0" anchor="t" bIns="91425" lIns="91425" spcFirstLastPara="1" rIns="91425" wrap="square" tIns="91425">
            <a:normAutofit fontScale="40000" lnSpcReduction="10000"/>
          </a:bodyPr>
          <a:lstStyle/>
          <a:p>
            <a:pPr indent="-317500" lvl="0" marL="457200" rtl="0" algn="just">
              <a:lnSpc>
                <a:spcPct val="115000"/>
              </a:lnSpc>
              <a:spcBef>
                <a:spcPts val="0"/>
              </a:spcBef>
              <a:spcAft>
                <a:spcPts val="0"/>
              </a:spcAft>
              <a:buClr>
                <a:srgbClr val="FFAB40"/>
              </a:buClr>
              <a:buSzPct val="100000"/>
              <a:buFont typeface="Century Gothic"/>
              <a:buChar char="●"/>
            </a:pPr>
            <a:r>
              <a:rPr lang="ru" sz="3500">
                <a:solidFill>
                  <a:schemeClr val="dk1"/>
                </a:solidFill>
                <a:latin typeface="Century Gothic"/>
                <a:ea typeface="Century Gothic"/>
                <a:cs typeface="Century Gothic"/>
                <a:sym typeface="Century Gothic"/>
              </a:rPr>
              <a:t>SIIDR</a:t>
            </a:r>
            <a:r>
              <a:rPr lang="ru" sz="3500">
                <a:solidFill>
                  <a:schemeClr val="accent3"/>
                </a:solidFill>
                <a:latin typeface="Century Gothic"/>
                <a:ea typeface="Century Gothic"/>
                <a:cs typeface="Century Gothic"/>
                <a:sym typeface="Century Gothic"/>
              </a:rPr>
              <a:t> </a:t>
            </a:r>
            <a:r>
              <a:rPr lang="ru" sz="3500">
                <a:latin typeface="Century Gothic"/>
                <a:ea typeface="Century Gothic"/>
                <a:cs typeface="Century Gothic"/>
                <a:sym typeface="Century Gothic"/>
              </a:rPr>
              <a:t>outperforms other compartmental model based on Akaike Information Criterion (</a:t>
            </a:r>
            <a:r>
              <a:rPr lang="ru" sz="3500">
                <a:solidFill>
                  <a:schemeClr val="dk1"/>
                </a:solidFill>
                <a:latin typeface="Century Gothic"/>
                <a:ea typeface="Century Gothic"/>
                <a:cs typeface="Century Gothic"/>
                <a:sym typeface="Century Gothic"/>
              </a:rPr>
              <a:t>AIC</a:t>
            </a:r>
            <a:r>
              <a:rPr lang="ru" sz="3500">
                <a:latin typeface="Century Gothic"/>
                <a:ea typeface="Century Gothic"/>
                <a:cs typeface="Century Gothic"/>
                <a:sym typeface="Century Gothic"/>
              </a:rPr>
              <a:t>) score. </a:t>
            </a:r>
            <a:r>
              <a:rPr lang="ru" sz="3500">
                <a:solidFill>
                  <a:schemeClr val="dk1"/>
                </a:solidFill>
                <a:latin typeface="Century Gothic"/>
                <a:ea typeface="Century Gothic"/>
                <a:cs typeface="Century Gothic"/>
                <a:sym typeface="Century Gothic"/>
              </a:rPr>
              <a:t>AIC = 2k - 2lnL</a:t>
            </a:r>
            <a:r>
              <a:rPr lang="ru" sz="3500">
                <a:latin typeface="Century Gothic"/>
                <a:ea typeface="Century Gothic"/>
                <a:cs typeface="Century Gothic"/>
                <a:sym typeface="Century Gothic"/>
              </a:rPr>
              <a:t>, </a:t>
            </a:r>
            <a:r>
              <a:rPr lang="ru" sz="3500">
                <a:solidFill>
                  <a:schemeClr val="dk1"/>
                </a:solidFill>
                <a:latin typeface="Century Gothic"/>
                <a:ea typeface="Century Gothic"/>
                <a:cs typeface="Century Gothic"/>
                <a:sym typeface="Century Gothic"/>
              </a:rPr>
              <a:t>k</a:t>
            </a:r>
            <a:r>
              <a:rPr lang="ru" sz="3500">
                <a:latin typeface="Century Gothic"/>
                <a:ea typeface="Century Gothic"/>
                <a:cs typeface="Century Gothic"/>
                <a:sym typeface="Century Gothic"/>
              </a:rPr>
              <a:t> -number of parameters, </a:t>
            </a:r>
            <a:r>
              <a:rPr lang="ru" sz="3500">
                <a:solidFill>
                  <a:schemeClr val="dk1"/>
                </a:solidFill>
                <a:latin typeface="Century Gothic"/>
                <a:ea typeface="Century Gothic"/>
                <a:cs typeface="Century Gothic"/>
                <a:sym typeface="Century Gothic"/>
              </a:rPr>
              <a:t>L</a:t>
            </a:r>
            <a:r>
              <a:rPr lang="ru" sz="3500">
                <a:latin typeface="Century Gothic"/>
                <a:ea typeface="Century Gothic"/>
                <a:cs typeface="Century Gothic"/>
                <a:sym typeface="Century Gothic"/>
              </a:rPr>
              <a:t> - </a:t>
            </a:r>
            <a:r>
              <a:rPr lang="ru" sz="3500">
                <a:latin typeface="Century Gothic"/>
                <a:ea typeface="Century Gothic"/>
                <a:cs typeface="Century Gothic"/>
                <a:sym typeface="Century Gothic"/>
              </a:rPr>
              <a:t>likelihood</a:t>
            </a:r>
            <a:r>
              <a:rPr lang="ru" sz="3500">
                <a:latin typeface="Century Gothic"/>
                <a:ea typeface="Century Gothic"/>
                <a:cs typeface="Century Gothic"/>
                <a:sym typeface="Century Gothic"/>
              </a:rPr>
              <a:t> function.</a:t>
            </a:r>
            <a:endParaRPr sz="3500">
              <a:latin typeface="Century Gothic"/>
              <a:ea typeface="Century Gothic"/>
              <a:cs typeface="Century Gothic"/>
              <a:sym typeface="Century Gothic"/>
            </a:endParaRPr>
          </a:p>
          <a:p>
            <a:pPr indent="0" lvl="0" marL="0" rtl="0" algn="l">
              <a:spcBef>
                <a:spcPts val="1200"/>
              </a:spcBef>
              <a:spcAft>
                <a:spcPts val="0"/>
              </a:spcAft>
              <a:buNone/>
            </a:pPr>
            <a:r>
              <a:t/>
            </a:r>
            <a:endParaRPr sz="6000">
              <a:solidFill>
                <a:schemeClr val="accent3"/>
              </a:solidFill>
              <a:latin typeface="Century Gothic"/>
              <a:ea typeface="Century Gothic"/>
              <a:cs typeface="Century Gothic"/>
              <a:sym typeface="Century Gothic"/>
            </a:endParaRPr>
          </a:p>
          <a:p>
            <a:pPr indent="0" lvl="0" marL="0" rtl="0" algn="l">
              <a:spcBef>
                <a:spcPts val="1200"/>
              </a:spcBef>
              <a:spcAft>
                <a:spcPts val="0"/>
              </a:spcAft>
              <a:buNone/>
            </a:pPr>
            <a:r>
              <a:t/>
            </a:r>
            <a:endParaRPr sz="6000">
              <a:solidFill>
                <a:schemeClr val="accent3"/>
              </a:solidFill>
              <a:latin typeface="Century Gothic"/>
              <a:ea typeface="Century Gothic"/>
              <a:cs typeface="Century Gothic"/>
              <a:sym typeface="Century Gothic"/>
            </a:endParaRPr>
          </a:p>
          <a:p>
            <a:pPr indent="0" lvl="0" marL="0" rtl="0" algn="l">
              <a:spcBef>
                <a:spcPts val="1200"/>
              </a:spcBef>
              <a:spcAft>
                <a:spcPts val="0"/>
              </a:spcAft>
              <a:buNone/>
            </a:pPr>
            <a:r>
              <a:t/>
            </a:r>
            <a:endParaRPr sz="6000">
              <a:latin typeface="Century Gothic"/>
              <a:ea typeface="Century Gothic"/>
              <a:cs typeface="Century Gothic"/>
              <a:sym typeface="Century Gothic"/>
            </a:endParaRPr>
          </a:p>
          <a:p>
            <a:pPr indent="-318770" lvl="0" marL="457200" rtl="0" algn="just">
              <a:spcBef>
                <a:spcPts val="1200"/>
              </a:spcBef>
              <a:spcAft>
                <a:spcPts val="0"/>
              </a:spcAft>
              <a:buClr>
                <a:schemeClr val="accent4"/>
              </a:buClr>
              <a:buSzPct val="100000"/>
              <a:buFont typeface="Century Gothic"/>
              <a:buChar char="●"/>
            </a:pPr>
            <a:r>
              <a:rPr lang="ru" sz="3550">
                <a:latin typeface="Century Gothic"/>
                <a:ea typeface="Century Gothic"/>
                <a:cs typeface="Century Gothic"/>
                <a:sym typeface="Century Gothic"/>
              </a:rPr>
              <a:t>The simulated numbers of infected nodes </a:t>
            </a:r>
            <a:r>
              <a:rPr lang="ru" sz="3550">
                <a:latin typeface="Century Gothic"/>
                <a:ea typeface="Century Gothic"/>
                <a:cs typeface="Century Gothic"/>
                <a:sym typeface="Century Gothic"/>
              </a:rPr>
              <a:t>with SIIDR are the closest to the true WannaCry dynamics.</a:t>
            </a:r>
            <a:endParaRPr sz="6000">
              <a:latin typeface="Century Gothic"/>
              <a:ea typeface="Century Gothic"/>
              <a:cs typeface="Century Gothic"/>
              <a:sym typeface="Century Gothic"/>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1" name="Google Shape;22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22" name="Google Shape;222;p26"/>
          <p:cNvSpPr txBox="1"/>
          <p:nvPr/>
        </p:nvSpPr>
        <p:spPr>
          <a:xfrm>
            <a:off x="1841950" y="4804800"/>
            <a:ext cx="5196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ru" sz="1000">
                <a:solidFill>
                  <a:schemeClr val="dk1"/>
                </a:solidFill>
                <a:latin typeface="Century Gothic"/>
                <a:ea typeface="Century Gothic"/>
                <a:cs typeface="Century Gothic"/>
                <a:sym typeface="Century Gothic"/>
              </a:rPr>
              <a:t>T</a:t>
            </a:r>
            <a:r>
              <a:rPr lang="ru" sz="1000">
                <a:solidFill>
                  <a:schemeClr val="dk1"/>
                </a:solidFill>
                <a:latin typeface="Century Gothic"/>
                <a:ea typeface="Century Gothic"/>
                <a:cs typeface="Century Gothic"/>
                <a:sym typeface="Century Gothic"/>
              </a:rPr>
              <a:t>he reconstruction curves of infected nodes and the true WannaCry dynamics. </a:t>
            </a:r>
            <a:endParaRPr/>
          </a:p>
        </p:txBody>
      </p:sp>
      <p:pic>
        <p:nvPicPr>
          <p:cNvPr id="223" name="Google Shape;223;p26"/>
          <p:cNvPicPr preferRelativeResize="0"/>
          <p:nvPr/>
        </p:nvPicPr>
        <p:blipFill>
          <a:blip r:embed="rId3">
            <a:alphaModFix/>
          </a:blip>
          <a:stretch>
            <a:fillRect/>
          </a:stretch>
        </p:blipFill>
        <p:spPr>
          <a:xfrm>
            <a:off x="1952475" y="1112850"/>
            <a:ext cx="5237998" cy="1827725"/>
          </a:xfrm>
          <a:prstGeom prst="rect">
            <a:avLst/>
          </a:prstGeom>
          <a:noFill/>
          <a:ln>
            <a:noFill/>
          </a:ln>
        </p:spPr>
      </p:pic>
      <p:pic>
        <p:nvPicPr>
          <p:cNvPr id="224" name="Google Shape;224;p26"/>
          <p:cNvPicPr preferRelativeResize="0"/>
          <p:nvPr/>
        </p:nvPicPr>
        <p:blipFill>
          <a:blip r:embed="rId4">
            <a:alphaModFix/>
          </a:blip>
          <a:stretch>
            <a:fillRect/>
          </a:stretch>
        </p:blipFill>
        <p:spPr>
          <a:xfrm>
            <a:off x="1675525" y="3267724"/>
            <a:ext cx="1742275" cy="1609225"/>
          </a:xfrm>
          <a:prstGeom prst="rect">
            <a:avLst/>
          </a:prstGeom>
          <a:noFill/>
          <a:ln>
            <a:noFill/>
          </a:ln>
        </p:spPr>
      </p:pic>
      <p:pic>
        <p:nvPicPr>
          <p:cNvPr id="225" name="Google Shape;225;p26"/>
          <p:cNvPicPr preferRelativeResize="0"/>
          <p:nvPr/>
        </p:nvPicPr>
        <p:blipFill>
          <a:blip r:embed="rId5">
            <a:alphaModFix/>
          </a:blip>
          <a:stretch>
            <a:fillRect/>
          </a:stretch>
        </p:blipFill>
        <p:spPr>
          <a:xfrm>
            <a:off x="3369525" y="3309704"/>
            <a:ext cx="1742274" cy="1525273"/>
          </a:xfrm>
          <a:prstGeom prst="rect">
            <a:avLst/>
          </a:prstGeom>
          <a:noFill/>
          <a:ln>
            <a:noFill/>
          </a:ln>
        </p:spPr>
      </p:pic>
      <p:pic>
        <p:nvPicPr>
          <p:cNvPr id="226" name="Google Shape;226;p26"/>
          <p:cNvPicPr preferRelativeResize="0"/>
          <p:nvPr/>
        </p:nvPicPr>
        <p:blipFill>
          <a:blip r:embed="rId6">
            <a:alphaModFix/>
          </a:blip>
          <a:stretch>
            <a:fillRect/>
          </a:stretch>
        </p:blipFill>
        <p:spPr>
          <a:xfrm>
            <a:off x="5049850" y="3293069"/>
            <a:ext cx="1742275" cy="1558544"/>
          </a:xfrm>
          <a:prstGeom prst="rect">
            <a:avLst/>
          </a:prstGeom>
          <a:noFill/>
          <a:ln>
            <a:noFill/>
          </a:ln>
        </p:spPr>
      </p:pic>
      <p:sp>
        <p:nvSpPr>
          <p:cNvPr id="227" name="Google Shape;227;p26"/>
          <p:cNvSpPr txBox="1"/>
          <p:nvPr/>
        </p:nvSpPr>
        <p:spPr>
          <a:xfrm>
            <a:off x="427475" y="1647850"/>
            <a:ext cx="1116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8" name="Google Shape;228;p26"/>
          <p:cNvSpPr txBox="1"/>
          <p:nvPr/>
        </p:nvSpPr>
        <p:spPr>
          <a:xfrm>
            <a:off x="799800" y="1827125"/>
            <a:ext cx="39714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ru" sz="1200">
                <a:solidFill>
                  <a:schemeClr val="accent4"/>
                </a:solidFill>
                <a:latin typeface="Century Gothic"/>
                <a:ea typeface="Century Gothic"/>
                <a:cs typeface="Century Gothic"/>
                <a:sym typeface="Century Gothic"/>
              </a:rPr>
              <a:t>L</a:t>
            </a:r>
            <a:r>
              <a:rPr lang="ru" sz="1200">
                <a:solidFill>
                  <a:schemeClr val="accent4"/>
                </a:solidFill>
                <a:latin typeface="Century Gothic"/>
                <a:ea typeface="Century Gothic"/>
                <a:cs typeface="Century Gothic"/>
                <a:sym typeface="Century Gothic"/>
              </a:rPr>
              <a:t>ower is better</a:t>
            </a:r>
            <a:endParaRPr sz="1200">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311700" y="31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Threshold Evaluation</a:t>
            </a:r>
            <a:endParaRPr>
              <a:solidFill>
                <a:schemeClr val="accent5"/>
              </a:solidFill>
              <a:latin typeface="Century Gothic"/>
              <a:ea typeface="Century Gothic"/>
              <a:cs typeface="Century Gothic"/>
              <a:sym typeface="Century Gothic"/>
            </a:endParaRPr>
          </a:p>
          <a:p>
            <a:pPr indent="0" lvl="0" marL="0" rtl="0" algn="l">
              <a:lnSpc>
                <a:spcPct val="115000"/>
              </a:lnSpc>
              <a:spcBef>
                <a:spcPts val="1200"/>
              </a:spcBef>
              <a:spcAft>
                <a:spcPts val="0"/>
              </a:spcAft>
              <a:buClr>
                <a:schemeClr val="dk1"/>
              </a:buClr>
              <a:buSzPct val="122222"/>
              <a:buFont typeface="Arial"/>
              <a:buNone/>
            </a:pPr>
            <a:r>
              <a:t/>
            </a:r>
            <a:endParaRPr sz="900"/>
          </a:p>
          <a:p>
            <a:pPr indent="0" lvl="0" marL="0" rtl="0" algn="l">
              <a:spcBef>
                <a:spcPts val="1200"/>
              </a:spcBef>
              <a:spcAft>
                <a:spcPts val="0"/>
              </a:spcAft>
              <a:buNone/>
            </a:pPr>
            <a:r>
              <a:t/>
            </a:r>
            <a:endParaRPr/>
          </a:p>
        </p:txBody>
      </p:sp>
      <p:sp>
        <p:nvSpPr>
          <p:cNvPr id="234" name="Google Shape;234;p27"/>
          <p:cNvSpPr txBox="1"/>
          <p:nvPr>
            <p:ph idx="1" type="body"/>
          </p:nvPr>
        </p:nvSpPr>
        <p:spPr>
          <a:xfrm>
            <a:off x="311700" y="972250"/>
            <a:ext cx="8520600" cy="20763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We plot the final number of recovered nodes in the different types of networks with respect to the threshold values s =              .</a:t>
            </a:r>
            <a:endParaRPr sz="1400">
              <a:latin typeface="Century Gothic"/>
              <a:ea typeface="Century Gothic"/>
              <a:cs typeface="Century Gothic"/>
              <a:sym typeface="Century Gothic"/>
            </a:endParaRPr>
          </a:p>
          <a:p>
            <a:pPr indent="0" lvl="0" marL="0" rtl="0" algn="l">
              <a:spcBef>
                <a:spcPts val="0"/>
              </a:spcBef>
              <a:spcAft>
                <a:spcPts val="0"/>
              </a:spcAft>
              <a:buNone/>
            </a:pPr>
            <a:r>
              <a:t/>
            </a:r>
            <a:endParaRPr sz="1400">
              <a:latin typeface="Century Gothic"/>
              <a:ea typeface="Century Gothic"/>
              <a:cs typeface="Century Gothic"/>
              <a:sym typeface="Century Gothic"/>
            </a:endParaRPr>
          </a:p>
          <a:p>
            <a:pPr indent="-317500" lvl="0" marL="457200" rtl="0" algn="l">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For all types of graphs, the total fraction of recovered nodes is negligible for values of s  ∼ 1.</a:t>
            </a:r>
            <a:endParaRPr sz="1400">
              <a:latin typeface="Century Gothic"/>
              <a:ea typeface="Century Gothic"/>
              <a:cs typeface="Century Gothic"/>
              <a:sym typeface="Century Gothic"/>
            </a:endParaRPr>
          </a:p>
          <a:p>
            <a:pPr indent="0" lvl="0" marL="457200" rtl="0" algn="l">
              <a:spcBef>
                <a:spcPts val="0"/>
              </a:spcBef>
              <a:spcAft>
                <a:spcPts val="0"/>
              </a:spcAft>
              <a:buNone/>
            </a:pPr>
            <a:r>
              <a:t/>
            </a:r>
            <a:endParaRPr sz="1400">
              <a:latin typeface="Century Gothic"/>
              <a:ea typeface="Century Gothic"/>
              <a:cs typeface="Century Gothic"/>
              <a:sym typeface="Century Gothic"/>
            </a:endParaRPr>
          </a:p>
          <a:p>
            <a:pPr indent="0" lvl="0" marL="457200" rtl="0" algn="l">
              <a:spcBef>
                <a:spcPts val="0"/>
              </a:spcBef>
              <a:spcAft>
                <a:spcPts val="1200"/>
              </a:spcAft>
              <a:buNone/>
            </a:pPr>
            <a:r>
              <a:t/>
            </a:r>
            <a:endParaRPr sz="1600">
              <a:latin typeface="Century Gothic"/>
              <a:ea typeface="Century Gothic"/>
              <a:cs typeface="Century Gothic"/>
              <a:sym typeface="Century Gothic"/>
            </a:endParaRPr>
          </a:p>
        </p:txBody>
      </p:sp>
      <p:pic>
        <p:nvPicPr>
          <p:cNvPr id="235" name="Google Shape;235;p27"/>
          <p:cNvPicPr preferRelativeResize="0"/>
          <p:nvPr/>
        </p:nvPicPr>
        <p:blipFill>
          <a:blip r:embed="rId3">
            <a:alphaModFix/>
          </a:blip>
          <a:stretch>
            <a:fillRect/>
          </a:stretch>
        </p:blipFill>
        <p:spPr>
          <a:xfrm>
            <a:off x="219975" y="2150900"/>
            <a:ext cx="2768410" cy="2076300"/>
          </a:xfrm>
          <a:prstGeom prst="rect">
            <a:avLst/>
          </a:prstGeom>
          <a:noFill/>
          <a:ln>
            <a:noFill/>
          </a:ln>
        </p:spPr>
      </p:pic>
      <p:pic>
        <p:nvPicPr>
          <p:cNvPr id="236" name="Google Shape;236;p27"/>
          <p:cNvPicPr preferRelativeResize="0"/>
          <p:nvPr/>
        </p:nvPicPr>
        <p:blipFill>
          <a:blip r:embed="rId4">
            <a:alphaModFix/>
          </a:blip>
          <a:stretch>
            <a:fillRect/>
          </a:stretch>
        </p:blipFill>
        <p:spPr>
          <a:xfrm>
            <a:off x="2928713" y="2132394"/>
            <a:ext cx="2768399" cy="2076292"/>
          </a:xfrm>
          <a:prstGeom prst="rect">
            <a:avLst/>
          </a:prstGeom>
          <a:noFill/>
          <a:ln>
            <a:noFill/>
          </a:ln>
        </p:spPr>
      </p:pic>
      <p:pic>
        <p:nvPicPr>
          <p:cNvPr id="237" name="Google Shape;237;p27"/>
          <p:cNvPicPr preferRelativeResize="0"/>
          <p:nvPr/>
        </p:nvPicPr>
        <p:blipFill>
          <a:blip r:embed="rId5">
            <a:alphaModFix/>
          </a:blip>
          <a:stretch>
            <a:fillRect/>
          </a:stretch>
        </p:blipFill>
        <p:spPr>
          <a:xfrm>
            <a:off x="5783391" y="2123438"/>
            <a:ext cx="2841636" cy="2131227"/>
          </a:xfrm>
          <a:prstGeom prst="rect">
            <a:avLst/>
          </a:prstGeom>
          <a:noFill/>
          <a:ln>
            <a:noFill/>
          </a:ln>
        </p:spPr>
      </p:pic>
      <p:pic>
        <p:nvPicPr>
          <p:cNvPr id="238" name="Google Shape;238;p27"/>
          <p:cNvPicPr preferRelativeResize="0"/>
          <p:nvPr/>
        </p:nvPicPr>
        <p:blipFill>
          <a:blip r:embed="rId6">
            <a:alphaModFix/>
          </a:blip>
          <a:stretch>
            <a:fillRect/>
          </a:stretch>
        </p:blipFill>
        <p:spPr>
          <a:xfrm>
            <a:off x="3092825" y="1240701"/>
            <a:ext cx="680025" cy="364875"/>
          </a:xfrm>
          <a:prstGeom prst="rect">
            <a:avLst/>
          </a:prstGeom>
          <a:noFill/>
          <a:ln>
            <a:noFill/>
          </a:ln>
        </p:spPr>
      </p:pic>
      <p:sp>
        <p:nvSpPr>
          <p:cNvPr id="239" name="Google Shape;239;p27"/>
          <p:cNvSpPr txBox="1"/>
          <p:nvPr/>
        </p:nvSpPr>
        <p:spPr>
          <a:xfrm>
            <a:off x="735900" y="4227200"/>
            <a:ext cx="1886700" cy="2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ru" sz="1000">
                <a:solidFill>
                  <a:schemeClr val="dk2"/>
                </a:solidFill>
                <a:latin typeface="Century Gothic"/>
                <a:ea typeface="Century Gothic"/>
                <a:cs typeface="Century Gothic"/>
                <a:sym typeface="Century Gothic"/>
              </a:rPr>
              <a:t>Barabási-Albert (BA) graphs</a:t>
            </a:r>
            <a:endParaRPr sz="1000">
              <a:solidFill>
                <a:schemeClr val="dk2"/>
              </a:solidFill>
              <a:latin typeface="Century Gothic"/>
              <a:ea typeface="Century Gothic"/>
              <a:cs typeface="Century Gothic"/>
              <a:sym typeface="Century Gothic"/>
            </a:endParaRPr>
          </a:p>
        </p:txBody>
      </p:sp>
      <p:sp>
        <p:nvSpPr>
          <p:cNvPr id="240" name="Google Shape;240;p27"/>
          <p:cNvSpPr txBox="1"/>
          <p:nvPr/>
        </p:nvSpPr>
        <p:spPr>
          <a:xfrm>
            <a:off x="3493163" y="4227200"/>
            <a:ext cx="1886700" cy="2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ru" sz="1000">
                <a:solidFill>
                  <a:schemeClr val="dk2"/>
                </a:solidFill>
                <a:latin typeface="Century Gothic"/>
                <a:ea typeface="Century Gothic"/>
                <a:cs typeface="Century Gothic"/>
                <a:sym typeface="Century Gothic"/>
              </a:rPr>
              <a:t>Erdős-Rényi (ER) graphs</a:t>
            </a:r>
            <a:endParaRPr sz="1000">
              <a:solidFill>
                <a:schemeClr val="dk2"/>
              </a:solidFill>
              <a:latin typeface="Century Gothic"/>
              <a:ea typeface="Century Gothic"/>
              <a:cs typeface="Century Gothic"/>
              <a:sym typeface="Century Gothic"/>
            </a:endParaRPr>
          </a:p>
        </p:txBody>
      </p:sp>
      <p:sp>
        <p:nvSpPr>
          <p:cNvPr id="241" name="Google Shape;241;p27"/>
          <p:cNvSpPr txBox="1"/>
          <p:nvPr/>
        </p:nvSpPr>
        <p:spPr>
          <a:xfrm>
            <a:off x="6425575" y="4254675"/>
            <a:ext cx="1850400" cy="2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ru" sz="1000">
                <a:solidFill>
                  <a:schemeClr val="dk2"/>
                </a:solidFill>
                <a:latin typeface="Century Gothic"/>
                <a:ea typeface="Century Gothic"/>
                <a:cs typeface="Century Gothic"/>
                <a:sym typeface="Century Gothic"/>
              </a:rPr>
              <a:t>Watts-Strogatz (WS) graphs</a:t>
            </a:r>
            <a:endParaRPr sz="1000">
              <a:solidFill>
                <a:schemeClr val="dk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Limitations and Future Directions</a:t>
            </a:r>
            <a:endParaRPr>
              <a:solidFill>
                <a:schemeClr val="accent5"/>
              </a:solidFill>
              <a:latin typeface="Century Gothic"/>
              <a:ea typeface="Century Gothic"/>
              <a:cs typeface="Century Gothic"/>
              <a:sym typeface="Century Gothic"/>
            </a:endParaRPr>
          </a:p>
        </p:txBody>
      </p:sp>
      <p:sp>
        <p:nvSpPr>
          <p:cNvPr id="247" name="Google Shape;24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Behavior of SPM can change in general in the future, so we will need another model to capture their characteristics, </a:t>
            </a:r>
            <a:r>
              <a:rPr lang="ru" sz="1400">
                <a:latin typeface="Century Gothic"/>
                <a:ea typeface="Century Gothic"/>
                <a:cs typeface="Century Gothic"/>
                <a:sym typeface="Century Gothic"/>
              </a:rPr>
              <a:t>we do not look into continuous modeling in which networks are reconfigured, and attacks evolve over time.</a:t>
            </a:r>
            <a:endParaRPr sz="1400">
              <a:latin typeface="Century Gothic"/>
              <a:ea typeface="Century Gothic"/>
              <a:cs typeface="Century Gothic"/>
              <a:sym typeface="Century Gothic"/>
            </a:endParaRPr>
          </a:p>
          <a:p>
            <a:pPr indent="0" lvl="0" marL="457200" rtl="0" algn="just">
              <a:spcBef>
                <a:spcPts val="0"/>
              </a:spcBef>
              <a:spcAft>
                <a:spcPts val="0"/>
              </a:spcAft>
              <a:buNone/>
            </a:pPr>
            <a:r>
              <a:t/>
            </a:r>
            <a:endParaRPr sz="1400">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We considered only internal traffic, because we have no global visibility on SPM propagation across different networks.</a:t>
            </a:r>
            <a:endParaRPr sz="1400">
              <a:latin typeface="Century Gothic"/>
              <a:ea typeface="Century Gothic"/>
              <a:cs typeface="Century Gothic"/>
              <a:sym typeface="Century Gothic"/>
            </a:endParaRPr>
          </a:p>
          <a:p>
            <a:pPr indent="0" lvl="0" marL="457200" rtl="0" algn="just">
              <a:spcBef>
                <a:spcPts val="0"/>
              </a:spcBef>
              <a:spcAft>
                <a:spcPts val="0"/>
              </a:spcAft>
              <a:buNone/>
            </a:pPr>
            <a:r>
              <a:t/>
            </a:r>
            <a:endParaRPr sz="1400">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sz="1400">
                <a:latin typeface="Century Gothic"/>
                <a:ea typeface="Century Gothic"/>
                <a:cs typeface="Century Gothic"/>
                <a:sym typeface="Century Gothic"/>
              </a:rPr>
              <a:t>M</a:t>
            </a:r>
            <a:r>
              <a:rPr lang="ru" sz="1400">
                <a:latin typeface="Century Gothic"/>
                <a:ea typeface="Century Gothic"/>
                <a:cs typeface="Century Gothic"/>
                <a:sym typeface="Century Gothic"/>
              </a:rPr>
              <a:t>easuring the data about other states rather than just the number of infected nodes as a function of time to characterize the system dynamics more extensively, may improve the SIIDR parameters estimation.</a:t>
            </a:r>
            <a:endParaRPr sz="1400">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Conclusion</a:t>
            </a:r>
            <a:endParaRPr>
              <a:solidFill>
                <a:schemeClr val="accent5"/>
              </a:solidFill>
              <a:latin typeface="Century Gothic"/>
              <a:ea typeface="Century Gothic"/>
              <a:cs typeface="Century Gothic"/>
              <a:sym typeface="Century Gothic"/>
            </a:endParaRPr>
          </a:p>
        </p:txBody>
      </p:sp>
      <p:sp>
        <p:nvSpPr>
          <p:cNvPr id="253" name="Google Shape;25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9405" lvl="0" marL="457200" rtl="0" algn="just">
              <a:lnSpc>
                <a:spcPct val="115000"/>
              </a:lnSpc>
              <a:spcBef>
                <a:spcPts val="0"/>
              </a:spcBef>
              <a:spcAft>
                <a:spcPts val="0"/>
              </a:spcAft>
              <a:buClr>
                <a:schemeClr val="accent4"/>
              </a:buClr>
              <a:buSzPts val="1430"/>
              <a:buFont typeface="Century Gothic"/>
              <a:buChar char="●"/>
            </a:pPr>
            <a:r>
              <a:rPr lang="ru" sz="1430">
                <a:latin typeface="Century Gothic"/>
                <a:ea typeface="Century Gothic"/>
                <a:cs typeface="Century Gothic"/>
                <a:sym typeface="Century Gothic"/>
              </a:rPr>
              <a:t>We introduced a new compartmental model SIIDR that captures the behavior of self-propagating malware.</a:t>
            </a:r>
            <a:endParaRPr sz="1430">
              <a:latin typeface="Century Gothic"/>
              <a:ea typeface="Century Gothic"/>
              <a:cs typeface="Century Gothic"/>
              <a:sym typeface="Century Gothic"/>
            </a:endParaRPr>
          </a:p>
          <a:p>
            <a:pPr indent="0" lvl="0" marL="457200" rtl="0" algn="just">
              <a:lnSpc>
                <a:spcPct val="115000"/>
              </a:lnSpc>
              <a:spcBef>
                <a:spcPts val="0"/>
              </a:spcBef>
              <a:spcAft>
                <a:spcPts val="0"/>
              </a:spcAft>
              <a:buSzPts val="935"/>
              <a:buNone/>
            </a:pPr>
            <a:r>
              <a:rPr lang="ru" sz="1430">
                <a:latin typeface="Century Gothic"/>
                <a:ea typeface="Century Gothic"/>
                <a:cs typeface="Century Gothic"/>
                <a:sym typeface="Century Gothic"/>
              </a:rPr>
              <a:t> </a:t>
            </a:r>
            <a:endParaRPr sz="1430">
              <a:latin typeface="Century Gothic"/>
              <a:ea typeface="Century Gothic"/>
              <a:cs typeface="Century Gothic"/>
              <a:sym typeface="Century Gothic"/>
            </a:endParaRPr>
          </a:p>
          <a:p>
            <a:pPr indent="-319405" lvl="0" marL="457200" rtl="0" algn="just">
              <a:lnSpc>
                <a:spcPct val="115000"/>
              </a:lnSpc>
              <a:spcBef>
                <a:spcPts val="0"/>
              </a:spcBef>
              <a:spcAft>
                <a:spcPts val="0"/>
              </a:spcAft>
              <a:buClr>
                <a:schemeClr val="accent4"/>
              </a:buClr>
              <a:buSzPts val="1430"/>
              <a:buFont typeface="Century Gothic"/>
              <a:buChar char="●"/>
            </a:pPr>
            <a:r>
              <a:rPr lang="ru" sz="1430">
                <a:latin typeface="Century Gothic"/>
                <a:ea typeface="Century Gothic"/>
                <a:cs typeface="Century Gothic"/>
                <a:sym typeface="Century Gothic"/>
              </a:rPr>
              <a:t>We showed that it fits real-world WannaCry traces much better than existing compartmental models such as SI, SIS, and SIR  previously studied in the literature. </a:t>
            </a:r>
            <a:endParaRPr sz="1430">
              <a:latin typeface="Century Gothic"/>
              <a:ea typeface="Century Gothic"/>
              <a:cs typeface="Century Gothic"/>
              <a:sym typeface="Century Gothic"/>
            </a:endParaRPr>
          </a:p>
          <a:p>
            <a:pPr indent="0" lvl="0" marL="457200" rtl="0" algn="just">
              <a:lnSpc>
                <a:spcPct val="115000"/>
              </a:lnSpc>
              <a:spcBef>
                <a:spcPts val="0"/>
              </a:spcBef>
              <a:spcAft>
                <a:spcPts val="0"/>
              </a:spcAft>
              <a:buSzPts val="935"/>
              <a:buNone/>
            </a:pPr>
            <a:r>
              <a:t/>
            </a:r>
            <a:endParaRPr sz="1430">
              <a:latin typeface="Century Gothic"/>
              <a:ea typeface="Century Gothic"/>
              <a:cs typeface="Century Gothic"/>
              <a:sym typeface="Century Gothic"/>
            </a:endParaRPr>
          </a:p>
          <a:p>
            <a:pPr indent="-319405" lvl="0" marL="457200" rtl="0" algn="just">
              <a:lnSpc>
                <a:spcPct val="115000"/>
              </a:lnSpc>
              <a:spcBef>
                <a:spcPts val="0"/>
              </a:spcBef>
              <a:spcAft>
                <a:spcPts val="0"/>
              </a:spcAft>
              <a:buClr>
                <a:schemeClr val="accent4"/>
              </a:buClr>
              <a:buSzPts val="1430"/>
              <a:buFont typeface="Century Gothic"/>
              <a:buChar char="●"/>
            </a:pPr>
            <a:r>
              <a:rPr lang="ru" sz="1430">
                <a:latin typeface="Century Gothic"/>
                <a:ea typeface="Century Gothic"/>
                <a:cs typeface="Century Gothic"/>
                <a:sym typeface="Century Gothic"/>
              </a:rPr>
              <a:t>We analytically derived the conditions when SPM is expected to become an epidemic and discussed the stability of model's disease-free equilibrium points. We supported the theoretical results with the experimental evaluation.</a:t>
            </a:r>
            <a:endParaRPr sz="1430">
              <a:latin typeface="Century Gothic"/>
              <a:ea typeface="Century Gothic"/>
              <a:cs typeface="Century Gothic"/>
              <a:sym typeface="Century Gothic"/>
            </a:endParaRPr>
          </a:p>
          <a:p>
            <a:pPr indent="0" lvl="0" marL="0" rtl="0" algn="l">
              <a:lnSpc>
                <a:spcPct val="95000"/>
              </a:lnSpc>
              <a:spcBef>
                <a:spcPts val="0"/>
              </a:spcBef>
              <a:spcAft>
                <a:spcPts val="0"/>
              </a:spcAft>
              <a:buSzPts val="935"/>
              <a:buNone/>
            </a:pPr>
            <a:r>
              <a:t/>
            </a:r>
            <a:endParaRPr sz="123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idx="1" type="body"/>
          </p:nvPr>
        </p:nvSpPr>
        <p:spPr>
          <a:xfrm>
            <a:off x="311700" y="14440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3000">
                <a:solidFill>
                  <a:srgbClr val="CC0000"/>
                </a:solidFill>
                <a:latin typeface="Century Gothic"/>
                <a:ea typeface="Century Gothic"/>
                <a:cs typeface="Century Gothic"/>
                <a:sym typeface="Century Gothic"/>
              </a:rPr>
              <a:t>Proactiv</a:t>
            </a:r>
            <a:r>
              <a:rPr lang="ru" sz="3000">
                <a:solidFill>
                  <a:srgbClr val="CC0000"/>
                </a:solidFill>
                <a:latin typeface="Century Gothic"/>
                <a:ea typeface="Century Gothic"/>
                <a:cs typeface="Century Gothic"/>
                <a:sym typeface="Century Gothic"/>
              </a:rPr>
              <a:t>e Defense Strategies against SPM</a:t>
            </a:r>
            <a:endParaRPr sz="3000">
              <a:solidFill>
                <a:srgbClr val="CC0000"/>
              </a:solidFill>
              <a:latin typeface="Century Gothic"/>
              <a:ea typeface="Century Gothic"/>
              <a:cs typeface="Century Gothic"/>
              <a:sym typeface="Century Gothic"/>
            </a:endParaRPr>
          </a:p>
        </p:txBody>
      </p:sp>
      <p:sp>
        <p:nvSpPr>
          <p:cNvPr id="259" name="Google Shape;259;p30"/>
          <p:cNvSpPr txBox="1"/>
          <p:nvPr/>
        </p:nvSpPr>
        <p:spPr>
          <a:xfrm>
            <a:off x="490250" y="3975700"/>
            <a:ext cx="845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a:solidFill>
                  <a:schemeClr val="accent5"/>
                </a:solidFill>
                <a:latin typeface="Century Gothic"/>
                <a:ea typeface="Century Gothic"/>
                <a:cs typeface="Century Gothic"/>
                <a:sym typeface="Century Gothic"/>
              </a:rPr>
              <a:t>Paper: </a:t>
            </a:r>
            <a:r>
              <a:rPr lang="ru">
                <a:latin typeface="Century Gothic"/>
                <a:ea typeface="Century Gothic"/>
                <a:cs typeface="Century Gothic"/>
                <a:sym typeface="Century Gothic"/>
              </a:rPr>
              <a:t>“Cyber network resilience against self-propagating malware attacks”, </a:t>
            </a:r>
            <a:r>
              <a:rPr lang="ru">
                <a:latin typeface="Century Gothic"/>
                <a:ea typeface="Century Gothic"/>
                <a:cs typeface="Century Gothic"/>
                <a:sym typeface="Century Gothic"/>
              </a:rPr>
              <a:t>ESORICS</a:t>
            </a:r>
            <a:r>
              <a:rPr lang="ru">
                <a:latin typeface="Century Gothic"/>
                <a:ea typeface="Century Gothic"/>
                <a:cs typeface="Century Gothic"/>
                <a:sym typeface="Century Gothic"/>
              </a:rPr>
              <a:t> 2022</a:t>
            </a:r>
            <a:endParaRPr>
              <a:latin typeface="Century Gothic"/>
              <a:ea typeface="Century Gothic"/>
              <a:cs typeface="Century Gothic"/>
              <a:sym typeface="Century Gothic"/>
            </a:endParaRPr>
          </a:p>
          <a:p>
            <a:pPr indent="0" lvl="0" marL="0" rtl="0" algn="ctr">
              <a:spcBef>
                <a:spcPts val="0"/>
              </a:spcBef>
              <a:spcAft>
                <a:spcPts val="0"/>
              </a:spcAft>
              <a:buNone/>
            </a:pPr>
            <a:r>
              <a:rPr lang="ru">
                <a:solidFill>
                  <a:schemeClr val="accent5"/>
                </a:solidFill>
                <a:latin typeface="Century Gothic"/>
                <a:ea typeface="Century Gothic"/>
                <a:cs typeface="Century Gothic"/>
                <a:sym typeface="Century Gothic"/>
              </a:rPr>
              <a:t>link: </a:t>
            </a:r>
            <a:r>
              <a:rPr lang="ru">
                <a:latin typeface="Century Gothic"/>
                <a:ea typeface="Century Gothic"/>
                <a:cs typeface="Century Gothic"/>
                <a:sym typeface="Century Gothic"/>
              </a:rPr>
              <a:t>https://link.springer.com/chapter/10.1007/978-3-031-17140-6_26</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2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Motivation and Related Works</a:t>
            </a:r>
            <a:endParaRPr>
              <a:solidFill>
                <a:schemeClr val="accent5"/>
              </a:solidFill>
              <a:latin typeface="Century Gothic"/>
              <a:ea typeface="Century Gothic"/>
              <a:cs typeface="Century Gothic"/>
              <a:sym typeface="Century Gothic"/>
            </a:endParaRPr>
          </a:p>
        </p:txBody>
      </p:sp>
      <p:sp>
        <p:nvSpPr>
          <p:cNvPr id="265" name="Google Shape;2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6" name="Google Shape;266;p31"/>
          <p:cNvSpPr txBox="1"/>
          <p:nvPr/>
        </p:nvSpPr>
        <p:spPr>
          <a:xfrm>
            <a:off x="520375" y="1033225"/>
            <a:ext cx="8001900" cy="485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The continual evolution of attacks that avoid detection requires the </a:t>
            </a:r>
            <a:r>
              <a:rPr lang="ru">
                <a:solidFill>
                  <a:srgbClr val="93C47D"/>
                </a:solidFill>
                <a:latin typeface="Century Gothic"/>
                <a:ea typeface="Century Gothic"/>
                <a:cs typeface="Century Gothic"/>
                <a:sym typeface="Century Gothic"/>
              </a:rPr>
              <a:t>design of innovative proactive measures</a:t>
            </a:r>
            <a:r>
              <a:rPr lang="ru">
                <a:solidFill>
                  <a:schemeClr val="dk2"/>
                </a:solidFill>
                <a:latin typeface="Century Gothic"/>
                <a:ea typeface="Century Gothic"/>
                <a:cs typeface="Century Gothic"/>
                <a:sym typeface="Century Gothic"/>
              </a:rPr>
              <a:t> that are able to counter a wide range of potential threats.</a:t>
            </a:r>
            <a:endParaRPr>
              <a:solidFill>
                <a:schemeClr val="dk2"/>
              </a:solidFill>
              <a:latin typeface="Century Gothic"/>
              <a:ea typeface="Century Gothic"/>
              <a:cs typeface="Century Gothic"/>
              <a:sym typeface="Century Gothic"/>
            </a:endParaRPr>
          </a:p>
          <a:p>
            <a:pPr indent="0" lvl="0" marL="457200" rtl="0" algn="just">
              <a:spcBef>
                <a:spcPts val="0"/>
              </a:spcBef>
              <a:spcAft>
                <a:spcPts val="0"/>
              </a:spcAft>
              <a:buNone/>
            </a:pPr>
            <a:r>
              <a:t/>
            </a:r>
            <a:endParaRPr>
              <a:solidFill>
                <a:schemeClr val="dk2"/>
              </a:solidFill>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a:solidFill>
                  <a:srgbClr val="93C47D"/>
                </a:solidFill>
                <a:latin typeface="Century Gothic"/>
                <a:ea typeface="Century Gothic"/>
                <a:cs typeface="Century Gothic"/>
                <a:sym typeface="Century Gothic"/>
              </a:rPr>
              <a:t>Building resilient infrastructures is budget-dependent</a:t>
            </a:r>
            <a:r>
              <a:rPr lang="ru">
                <a:solidFill>
                  <a:schemeClr val="dk2"/>
                </a:solidFill>
                <a:latin typeface="Century Gothic"/>
                <a:ea typeface="Century Gothic"/>
                <a:cs typeface="Century Gothic"/>
                <a:sym typeface="Century Gothic"/>
              </a:rPr>
              <a:t>, therefore rigorous assessment is needed to to establish real-world feasibility of the defenses.</a:t>
            </a:r>
            <a:endParaRPr>
              <a:solidFill>
                <a:schemeClr val="dk2"/>
              </a:solidFill>
              <a:latin typeface="Century Gothic"/>
              <a:ea typeface="Century Gothic"/>
              <a:cs typeface="Century Gothic"/>
              <a:sym typeface="Century Gothic"/>
            </a:endParaRPr>
          </a:p>
          <a:p>
            <a:pPr indent="0" lvl="0" marL="457200" rtl="0" algn="just">
              <a:spcBef>
                <a:spcPts val="0"/>
              </a:spcBef>
              <a:spcAft>
                <a:spcPts val="0"/>
              </a:spcAft>
              <a:buNone/>
            </a:pPr>
            <a:r>
              <a:t/>
            </a:r>
            <a:endParaRPr>
              <a:solidFill>
                <a:schemeClr val="dk2"/>
              </a:solidFill>
              <a:latin typeface="Century Gothic"/>
              <a:ea typeface="Century Gothic"/>
              <a:cs typeface="Century Gothic"/>
              <a:sym typeface="Century Gothic"/>
            </a:endParaRPr>
          </a:p>
          <a:p>
            <a:pPr indent="-317500" lvl="0" marL="457200" rtl="0" algn="l">
              <a:lnSpc>
                <a:spcPct val="115000"/>
              </a:lnSpc>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System hardening methods attempt to reduce the </a:t>
            </a:r>
            <a:r>
              <a:rPr lang="ru">
                <a:solidFill>
                  <a:srgbClr val="CC0000"/>
                </a:solidFill>
                <a:latin typeface="Century Gothic"/>
                <a:ea typeface="Century Gothic"/>
                <a:cs typeface="Century Gothic"/>
                <a:sym typeface="Century Gothic"/>
              </a:rPr>
              <a:t>“attack surface”</a:t>
            </a:r>
            <a:r>
              <a:rPr lang="ru">
                <a:solidFill>
                  <a:schemeClr val="dk2"/>
                </a:solidFill>
                <a:latin typeface="Century Gothic"/>
                <a:ea typeface="Century Gothic"/>
                <a:cs typeface="Century Gothic"/>
                <a:sym typeface="Century Gothic"/>
              </a:rPr>
              <a:t> under the limited budget.</a:t>
            </a:r>
            <a:endParaRPr>
              <a:solidFill>
                <a:schemeClr val="dk2"/>
              </a:solidFill>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a:solidFill>
                <a:schemeClr val="accent3"/>
              </a:solidFill>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Several previous works [Wong et al., 2014, Le et al., Tong et al, 2012] propose defense methodologies by manipulating the topology of the networks. </a:t>
            </a:r>
            <a:endParaRPr>
              <a:solidFill>
                <a:schemeClr val="dk2"/>
              </a:solidFill>
              <a:latin typeface="Century Gothic"/>
              <a:ea typeface="Century Gothic"/>
              <a:cs typeface="Century Gothic"/>
              <a:sym typeface="Century Gothic"/>
            </a:endParaRPr>
          </a:p>
          <a:p>
            <a:pPr indent="0" lvl="0" marL="457200" rtl="0" algn="just">
              <a:spcBef>
                <a:spcPts val="0"/>
              </a:spcBef>
              <a:spcAft>
                <a:spcPts val="0"/>
              </a:spcAft>
              <a:buNone/>
            </a:pPr>
            <a:r>
              <a:t/>
            </a:r>
            <a:endParaRPr>
              <a:solidFill>
                <a:schemeClr val="dk2"/>
              </a:solidFill>
              <a:latin typeface="Century Gothic"/>
              <a:ea typeface="Century Gothic"/>
              <a:cs typeface="Century Gothic"/>
              <a:sym typeface="Century Gothic"/>
            </a:endParaRPr>
          </a:p>
          <a:p>
            <a:pPr indent="-317500" lvl="0" marL="457200" rtl="0" algn="just">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There is a need for additional work in several directions: previous works have performed comparisons and analysis using models that are less faithful than ours to the real-world behavior of WannaCry. In addition to improved analysis, we investigate new techniques for defense.</a:t>
            </a:r>
            <a:endParaRPr>
              <a:solidFill>
                <a:schemeClr val="dk2"/>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450">
              <a:solidFill>
                <a:schemeClr val="dk2"/>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chemeClr val="dk2"/>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ru">
                <a:solidFill>
                  <a:schemeClr val="dk2"/>
                </a:solidFill>
                <a:latin typeface="Century Gothic"/>
                <a:ea typeface="Century Gothic"/>
                <a:cs typeface="Century Gothic"/>
                <a:sym typeface="Century Gothic"/>
              </a:rPr>
              <a:t> </a:t>
            </a:r>
            <a:endParaRPr sz="1800">
              <a:solidFill>
                <a:schemeClr val="dk2"/>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Motivation</a:t>
            </a:r>
            <a:endParaRPr>
              <a:solidFill>
                <a:schemeClr val="accent5"/>
              </a:solidFill>
              <a:latin typeface="Century Gothic"/>
              <a:ea typeface="Century Gothic"/>
              <a:cs typeface="Century Gothic"/>
              <a:sym typeface="Century Gothic"/>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Cyberattacks in cyber networks are multifaceted, constantly improving, becoming much more dangerous. </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500">
              <a:latin typeface="Century Gothic"/>
              <a:ea typeface="Century Gothic"/>
              <a:cs typeface="Century Gothic"/>
              <a:sym typeface="Century Gothic"/>
            </a:endParaRPr>
          </a:p>
          <a:p>
            <a:pPr indent="-323850" lvl="0" marL="457200" rtl="0" algn="just">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The number of victim organizations and individuals has been growing significantly, causing massive damage worldwide, such as financial losses, data leakage, and disruption of essential services. </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500">
              <a:latin typeface="Century Gothic"/>
              <a:ea typeface="Century Gothic"/>
              <a:cs typeface="Century Gothic"/>
              <a:sym typeface="Century Gothic"/>
            </a:endParaRPr>
          </a:p>
          <a:p>
            <a:pPr indent="-323850" lvl="0" marL="457200" rtl="0" algn="just">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Existing countermeasures and solutions often fail in the face of advanced adversaries.</a:t>
            </a:r>
            <a:endParaRPr sz="1500">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Threat Model</a:t>
            </a:r>
            <a:endParaRPr>
              <a:solidFill>
                <a:schemeClr val="accent5"/>
              </a:solidFill>
              <a:latin typeface="Century Gothic"/>
              <a:ea typeface="Century Gothic"/>
              <a:cs typeface="Century Gothic"/>
              <a:sym typeface="Century Gothic"/>
            </a:endParaRPr>
          </a:p>
        </p:txBody>
      </p:sp>
      <p:sp>
        <p:nvSpPr>
          <p:cNvPr id="272" name="Google Shape;27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1250"/>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Network traffic has not been compromised, and, thus, the logged connections can be used to derive an accurate graph representation of the network communication topology.</a:t>
            </a:r>
            <a:endParaRPr sz="1600">
              <a:latin typeface="Century Gothic"/>
              <a:ea typeface="Century Gothic"/>
              <a:cs typeface="Century Gothic"/>
              <a:sym typeface="Century Gothic"/>
            </a:endParaRPr>
          </a:p>
          <a:p>
            <a:pPr indent="0" lvl="0" marL="457200" rtl="0" algn="just">
              <a:spcBef>
                <a:spcPts val="0"/>
              </a:spcBef>
              <a:spcAft>
                <a:spcPts val="0"/>
              </a:spcAft>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Th</a:t>
            </a:r>
            <a:r>
              <a:rPr lang="ru" sz="1600">
                <a:latin typeface="Century Gothic"/>
                <a:ea typeface="Century Gothic"/>
                <a:cs typeface="Century Gothic"/>
                <a:sym typeface="Century Gothic"/>
              </a:rPr>
              <a:t>e</a:t>
            </a:r>
            <a:r>
              <a:rPr lang="ru" sz="1600">
                <a:latin typeface="Century Gothic"/>
                <a:ea typeface="Century Gothic"/>
                <a:cs typeface="Century Gothic"/>
                <a:sym typeface="Century Gothic"/>
              </a:rPr>
              <a:t> attacker has no knowledge about the defense.</a:t>
            </a:r>
            <a:endParaRPr sz="1600">
              <a:latin typeface="Century Gothic"/>
              <a:ea typeface="Century Gothic"/>
              <a:cs typeface="Century Gothic"/>
              <a:sym typeface="Century Gothic"/>
            </a:endParaRPr>
          </a:p>
          <a:p>
            <a:pPr indent="0" lvl="0" marL="457200" rtl="0" algn="just">
              <a:spcBef>
                <a:spcPts val="0"/>
              </a:spcBef>
              <a:spcAft>
                <a:spcPts val="0"/>
              </a:spcAft>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We preserve the functionality of the </a:t>
            </a:r>
            <a:r>
              <a:rPr lang="ru" sz="1600">
                <a:latin typeface="Century Gothic"/>
                <a:ea typeface="Century Gothic"/>
                <a:cs typeface="Century Gothic"/>
                <a:sym typeface="Century Gothic"/>
              </a:rPr>
              <a:t>network by only enhancing the security of most critical parts of the networks and reconfiguring the communication,  not physically disconnecting or removing machines in the network.</a:t>
            </a:r>
            <a:endParaRPr sz="1250"/>
          </a:p>
          <a:p>
            <a:pPr indent="0" lvl="0" marL="0" rtl="0" algn="l">
              <a:spcBef>
                <a:spcPts val="0"/>
              </a:spcBef>
              <a:spcAft>
                <a:spcPts val="0"/>
              </a:spcAft>
              <a:buClr>
                <a:schemeClr val="dk1"/>
              </a:buClr>
              <a:buSzPts val="1100"/>
              <a:buFont typeface="Arial"/>
              <a:buNone/>
            </a:pPr>
            <a:r>
              <a:t/>
            </a:r>
            <a:endParaRPr sz="125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Defense Methodology</a:t>
            </a:r>
            <a:endParaRPr>
              <a:solidFill>
                <a:schemeClr val="accent5"/>
              </a:solidFill>
              <a:latin typeface="Century Gothic"/>
              <a:ea typeface="Century Gothic"/>
              <a:cs typeface="Century Gothic"/>
              <a:sym typeface="Century Gothic"/>
            </a:endParaRPr>
          </a:p>
        </p:txBody>
      </p:sp>
      <p:graphicFrame>
        <p:nvGraphicFramePr>
          <p:cNvPr id="278" name="Google Shape;278;p33"/>
          <p:cNvGraphicFramePr/>
          <p:nvPr/>
        </p:nvGraphicFramePr>
        <p:xfrm>
          <a:off x="334525" y="694213"/>
          <a:ext cx="3000000" cy="3000000"/>
        </p:xfrm>
        <a:graphic>
          <a:graphicData uri="http://schemas.openxmlformats.org/drawingml/2006/table">
            <a:tbl>
              <a:tblPr>
                <a:noFill/>
                <a:tableStyleId>{4D79C7E6-5C97-4219-92CA-D47289C3A6A0}</a:tableStyleId>
              </a:tblPr>
              <a:tblGrid>
                <a:gridCol w="1868575"/>
                <a:gridCol w="2132475"/>
                <a:gridCol w="2187025"/>
                <a:gridCol w="2286875"/>
              </a:tblGrid>
              <a:tr h="60957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Defense Strategy</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Graph Representation</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Algorithms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Cybersecurity Measures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r>
              <a:tr h="609575">
                <a:tc>
                  <a:txBody>
                    <a:bodyPr/>
                    <a:lstStyle/>
                    <a:p>
                      <a:pPr indent="0" lvl="0" marL="0" rtl="0" algn="l">
                        <a:spcBef>
                          <a:spcPts val="0"/>
                        </a:spcBef>
                        <a:spcAft>
                          <a:spcPts val="0"/>
                        </a:spcAft>
                        <a:buNone/>
                      </a:pPr>
                      <a:r>
                        <a:rPr b="1" lang="ru">
                          <a:solidFill>
                            <a:schemeClr val="dk2"/>
                          </a:solidFill>
                          <a:latin typeface="Century Gothic"/>
                          <a:ea typeface="Century Gothic"/>
                          <a:cs typeface="Century Gothic"/>
                          <a:sym typeface="Century Gothic"/>
                        </a:rPr>
                        <a:t>Node Splitting</a:t>
                      </a:r>
                      <a:endParaRPr b="1">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ru">
                          <a:solidFill>
                            <a:schemeClr val="dk2"/>
                          </a:solidFill>
                          <a:latin typeface="Century Gothic"/>
                          <a:ea typeface="Century Gothic"/>
                          <a:cs typeface="Century Gothic"/>
                          <a:sym typeface="Century Gothic"/>
                        </a:rPr>
                        <a:t>NodeSplit</a:t>
                      </a:r>
                      <a:endParaRPr b="1">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A</a:t>
                      </a:r>
                      <a:r>
                        <a:rPr lang="ru">
                          <a:solidFill>
                            <a:schemeClr val="dk2"/>
                          </a:solidFill>
                          <a:latin typeface="Century Gothic"/>
                          <a:ea typeface="Century Gothic"/>
                          <a:cs typeface="Century Gothic"/>
                          <a:sym typeface="Century Gothic"/>
                        </a:rPr>
                        <a:t>dding new machines (physical/virtual), traffic routing</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0957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Edge Monitoring</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i="1" lang="ru">
                          <a:solidFill>
                            <a:schemeClr val="dk2"/>
                          </a:solidFill>
                          <a:latin typeface="Century Gothic"/>
                          <a:ea typeface="Century Gothic"/>
                          <a:cs typeface="Century Gothic"/>
                          <a:sym typeface="Century Gothic"/>
                        </a:rPr>
                        <a:t>RandE</a:t>
                      </a:r>
                      <a:r>
                        <a:rPr lang="ru">
                          <a:solidFill>
                            <a:schemeClr val="dk2"/>
                          </a:solidFill>
                          <a:latin typeface="Century Gothic"/>
                          <a:ea typeface="Century Gothic"/>
                          <a:cs typeface="Century Gothic"/>
                          <a:sym typeface="Century Gothic"/>
                        </a:rPr>
                        <a:t>, MET</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Firewalls, blocking flows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82292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Node Monitoring</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i="1" lang="ru">
                          <a:solidFill>
                            <a:schemeClr val="dk2"/>
                          </a:solidFill>
                          <a:latin typeface="Century Gothic"/>
                          <a:ea typeface="Century Gothic"/>
                          <a:cs typeface="Century Gothic"/>
                          <a:sym typeface="Century Gothic"/>
                        </a:rPr>
                        <a:t>RandN</a:t>
                      </a:r>
                      <a:r>
                        <a:rPr lang="ru">
                          <a:solidFill>
                            <a:schemeClr val="dk2"/>
                          </a:solidFill>
                          <a:latin typeface="Century Gothic"/>
                          <a:ea typeface="Century Gothic"/>
                          <a:cs typeface="Century Gothic"/>
                          <a:sym typeface="Century Gothic"/>
                        </a:rPr>
                        <a:t>, Degree, </a:t>
                      </a:r>
                      <a:r>
                        <a:rPr b="1" lang="ru">
                          <a:solidFill>
                            <a:schemeClr val="dk2"/>
                          </a:solidFill>
                          <a:latin typeface="Century Gothic"/>
                          <a:ea typeface="Century Gothic"/>
                          <a:cs typeface="Century Gothic"/>
                          <a:sym typeface="Century Gothic"/>
                        </a:rPr>
                        <a:t>ENS</a:t>
                      </a:r>
                      <a:r>
                        <a:rPr lang="ru">
                          <a:solidFill>
                            <a:schemeClr val="dk2"/>
                          </a:solidFill>
                          <a:latin typeface="Century Gothic"/>
                          <a:ea typeface="Century Gothic"/>
                          <a:cs typeface="Century Gothic"/>
                          <a:sym typeface="Century Gothic"/>
                        </a:rPr>
                        <a:t>, NB</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System updates, Security patches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82292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Isolation</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ru">
                          <a:solidFill>
                            <a:schemeClr val="dk2"/>
                          </a:solidFill>
                          <a:latin typeface="Century Gothic"/>
                          <a:ea typeface="Century Gothic"/>
                          <a:cs typeface="Century Gothic"/>
                          <a:sym typeface="Century Gothic"/>
                        </a:rPr>
                        <a:t>CI-Edge, CI-Node</a:t>
                      </a:r>
                      <a:endParaRPr b="1">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ru">
                          <a:solidFill>
                            <a:schemeClr val="dk2"/>
                          </a:solidFill>
                          <a:latin typeface="Century Gothic"/>
                          <a:ea typeface="Century Gothic"/>
                          <a:cs typeface="Century Gothic"/>
                          <a:sym typeface="Century Gothic"/>
                        </a:rPr>
                        <a:t>NodeSplit + CI-Edge</a:t>
                      </a:r>
                      <a:endParaRPr b="1">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Monitoring at community boundary</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pic>
        <p:nvPicPr>
          <p:cNvPr id="279" name="Google Shape;279;p33"/>
          <p:cNvPicPr preferRelativeResize="0"/>
          <p:nvPr/>
        </p:nvPicPr>
        <p:blipFill>
          <a:blip r:embed="rId3">
            <a:alphaModFix/>
          </a:blip>
          <a:stretch>
            <a:fillRect/>
          </a:stretch>
        </p:blipFill>
        <p:spPr>
          <a:xfrm>
            <a:off x="2907925" y="1448375"/>
            <a:ext cx="668526" cy="501400"/>
          </a:xfrm>
          <a:prstGeom prst="rect">
            <a:avLst/>
          </a:prstGeom>
          <a:noFill/>
          <a:ln>
            <a:noFill/>
          </a:ln>
        </p:spPr>
      </p:pic>
      <p:pic>
        <p:nvPicPr>
          <p:cNvPr id="280" name="Google Shape;280;p33"/>
          <p:cNvPicPr preferRelativeResize="0"/>
          <p:nvPr/>
        </p:nvPicPr>
        <p:blipFill>
          <a:blip r:embed="rId4">
            <a:alphaModFix/>
          </a:blip>
          <a:stretch>
            <a:fillRect/>
          </a:stretch>
        </p:blipFill>
        <p:spPr>
          <a:xfrm>
            <a:off x="2907937" y="2126737"/>
            <a:ext cx="725824" cy="544351"/>
          </a:xfrm>
          <a:prstGeom prst="rect">
            <a:avLst/>
          </a:prstGeom>
          <a:noFill/>
          <a:ln>
            <a:noFill/>
          </a:ln>
        </p:spPr>
      </p:pic>
      <p:pic>
        <p:nvPicPr>
          <p:cNvPr id="281" name="Google Shape;281;p33"/>
          <p:cNvPicPr preferRelativeResize="0"/>
          <p:nvPr/>
        </p:nvPicPr>
        <p:blipFill>
          <a:blip r:embed="rId5">
            <a:alphaModFix/>
          </a:blip>
          <a:stretch>
            <a:fillRect/>
          </a:stretch>
        </p:blipFill>
        <p:spPr>
          <a:xfrm>
            <a:off x="2957750" y="2848050"/>
            <a:ext cx="811325" cy="608504"/>
          </a:xfrm>
          <a:prstGeom prst="rect">
            <a:avLst/>
          </a:prstGeom>
          <a:noFill/>
          <a:ln>
            <a:noFill/>
          </a:ln>
        </p:spPr>
      </p:pic>
      <p:pic>
        <p:nvPicPr>
          <p:cNvPr id="282" name="Google Shape;282;p33"/>
          <p:cNvPicPr preferRelativeResize="0"/>
          <p:nvPr/>
        </p:nvPicPr>
        <p:blipFill>
          <a:blip r:embed="rId6">
            <a:alphaModFix/>
          </a:blip>
          <a:stretch>
            <a:fillRect/>
          </a:stretch>
        </p:blipFill>
        <p:spPr>
          <a:xfrm>
            <a:off x="2957750" y="3668375"/>
            <a:ext cx="862075" cy="646556"/>
          </a:xfrm>
          <a:prstGeom prst="rect">
            <a:avLst/>
          </a:prstGeom>
          <a:noFill/>
          <a:ln>
            <a:noFill/>
          </a:ln>
        </p:spPr>
      </p:pic>
      <p:sp>
        <p:nvSpPr>
          <p:cNvPr id="283" name="Google Shape;28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311700" y="5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Defense Evaluation Measures</a:t>
            </a:r>
            <a:endParaRPr>
              <a:solidFill>
                <a:schemeClr val="accent5"/>
              </a:solidFill>
              <a:latin typeface="Century Gothic"/>
              <a:ea typeface="Century Gothic"/>
              <a:cs typeface="Century Gothic"/>
              <a:sym typeface="Century Gothic"/>
            </a:endParaRPr>
          </a:p>
        </p:txBody>
      </p:sp>
      <p:graphicFrame>
        <p:nvGraphicFramePr>
          <p:cNvPr id="289" name="Google Shape;289;p34"/>
          <p:cNvGraphicFramePr/>
          <p:nvPr/>
        </p:nvGraphicFramePr>
        <p:xfrm>
          <a:off x="116900" y="650313"/>
          <a:ext cx="3000000" cy="3000000"/>
        </p:xfrm>
        <a:graphic>
          <a:graphicData uri="http://schemas.openxmlformats.org/drawingml/2006/table">
            <a:tbl>
              <a:tblPr>
                <a:noFill/>
                <a:tableStyleId>{4D79C7E6-5C97-4219-92CA-D47289C3A6A0}</a:tableStyleId>
              </a:tblPr>
              <a:tblGrid>
                <a:gridCol w="1834550"/>
                <a:gridCol w="2106150"/>
                <a:gridCol w="2238525"/>
                <a:gridCol w="2730975"/>
              </a:tblGrid>
              <a:tr h="537175">
                <a:tc>
                  <a:txBody>
                    <a:bodyPr/>
                    <a:lstStyle/>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Metric</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Description</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Formula</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Meaning</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r>
              <a:tr h="822925">
                <a:tc>
                  <a:txBody>
                    <a:bodyPr/>
                    <a:lstStyle/>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EigenDrop</a:t>
                      </a:r>
                      <a:endParaRPr>
                        <a:solidFill>
                          <a:schemeClr val="dk2"/>
                        </a:solidFill>
                        <a:latin typeface="Century Gothic"/>
                        <a:ea typeface="Century Gothic"/>
                        <a:cs typeface="Century Gothic"/>
                        <a:sym typeface="Century Gothic"/>
                      </a:endParaRPr>
                    </a:p>
                    <a:p>
                      <a:pPr indent="0" lvl="0" marL="0" rtl="0" algn="ctr">
                        <a:spcBef>
                          <a:spcPts val="0"/>
                        </a:spcBef>
                        <a:spcAft>
                          <a:spcPts val="0"/>
                        </a:spcAft>
                        <a:buClr>
                          <a:srgbClr val="000000"/>
                        </a:buClr>
                        <a:buSzPts val="1100"/>
                        <a:buFont typeface="Arial"/>
                        <a:buNone/>
                      </a:pPr>
                      <a:r>
                        <a:rPr lang="ru">
                          <a:solidFill>
                            <a:schemeClr val="dk2"/>
                          </a:solidFill>
                          <a:latin typeface="Century Gothic"/>
                          <a:ea typeface="Century Gothic"/>
                          <a:cs typeface="Century Gothic"/>
                          <a:sym typeface="Century Gothic"/>
                        </a:rPr>
                        <a:t>𝚫𝛌</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ru">
                          <a:solidFill>
                            <a:schemeClr val="dk2"/>
                          </a:solidFill>
                          <a:latin typeface="Century Gothic"/>
                          <a:ea typeface="Century Gothic"/>
                          <a:cs typeface="Century Gothic"/>
                          <a:sym typeface="Century Gothic"/>
                        </a:rPr>
                        <a:t>The drop in the leading eigenvalue</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ru">
                          <a:solidFill>
                            <a:schemeClr val="dk2"/>
                          </a:solidFill>
                          <a:latin typeface="Century Gothic"/>
                          <a:ea typeface="Century Gothic"/>
                          <a:cs typeface="Century Gothic"/>
                          <a:sym typeface="Century Gothic"/>
                        </a:rPr>
                        <a:t>𝚫𝛌% = 100 x (𝛌 - 𝛌’) / 𝛌</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Path capacity reduction</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1260825">
                <a:tc>
                  <a:txBody>
                    <a:bodyPr/>
                    <a:lstStyle/>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Fragmentation</a:t>
                      </a:r>
                      <a:endParaRPr>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𝛔</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The fraction of nodes contained in the largest connected component</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𝛔 = Size(</a:t>
                      </a:r>
                      <a:r>
                        <a:rPr b="1" lang="ru">
                          <a:solidFill>
                            <a:schemeClr val="dk2"/>
                          </a:solidFill>
                          <a:latin typeface="Century Gothic"/>
                          <a:ea typeface="Century Gothic"/>
                          <a:cs typeface="Century Gothic"/>
                          <a:sym typeface="Century Gothic"/>
                        </a:rPr>
                        <a:t>LCC</a:t>
                      </a:r>
                      <a:r>
                        <a:rPr lang="ru">
                          <a:solidFill>
                            <a:schemeClr val="dk2"/>
                          </a:solidFill>
                          <a:latin typeface="Century Gothic"/>
                          <a:ea typeface="Century Gothic"/>
                          <a:cs typeface="Century Gothic"/>
                          <a:sym typeface="Century Gothic"/>
                        </a:rPr>
                        <a:t>) / </a:t>
                      </a:r>
                      <a:r>
                        <a:rPr lang="ru">
                          <a:solidFill>
                            <a:schemeClr val="dk2"/>
                          </a:solidFill>
                          <a:latin typeface="Century Gothic"/>
                          <a:ea typeface="Century Gothic"/>
                          <a:cs typeface="Century Gothic"/>
                          <a:sym typeface="Century Gothic"/>
                        </a:rPr>
                        <a:t>Size(</a:t>
                      </a:r>
                      <a:r>
                        <a:rPr b="1" lang="ru">
                          <a:solidFill>
                            <a:schemeClr val="dk2"/>
                          </a:solidFill>
                          <a:latin typeface="Century Gothic"/>
                          <a:ea typeface="Century Gothic"/>
                          <a:cs typeface="Century Gothic"/>
                          <a:sym typeface="Century Gothic"/>
                        </a:rPr>
                        <a:t>G’</a:t>
                      </a:r>
                      <a:r>
                        <a:rPr lang="ru">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t/>
                      </a:r>
                      <a:endParaRPr>
                        <a:solidFill>
                          <a:schemeClr val="accent3"/>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ru">
                          <a:solidFill>
                            <a:schemeClr val="dk2"/>
                          </a:solidFill>
                          <a:latin typeface="Century Gothic"/>
                          <a:ea typeface="Century Gothic"/>
                          <a:cs typeface="Century Gothic"/>
                          <a:sym typeface="Century Gothic"/>
                        </a:rPr>
                        <a:t>Attack surface reduction by containing the attack within smaller connected component</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accent3"/>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290" name="Google Shape;290;p34"/>
          <p:cNvSpPr txBox="1"/>
          <p:nvPr/>
        </p:nvSpPr>
        <p:spPr>
          <a:xfrm>
            <a:off x="780600" y="3593900"/>
            <a:ext cx="7582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solidFill>
                  <a:schemeClr val="dk2"/>
                </a:solidFill>
                <a:latin typeface="Century Gothic"/>
                <a:ea typeface="Century Gothic"/>
                <a:cs typeface="Century Gothic"/>
                <a:sym typeface="Century Gothic"/>
              </a:rPr>
              <a:t>G</a:t>
            </a:r>
            <a:r>
              <a:rPr b="1" lang="ru">
                <a:solidFill>
                  <a:schemeClr val="accent3"/>
                </a:solidFill>
                <a:latin typeface="Century Gothic"/>
                <a:ea typeface="Century Gothic"/>
                <a:cs typeface="Century Gothic"/>
                <a:sym typeface="Century Gothic"/>
              </a:rPr>
              <a:t> </a:t>
            </a:r>
            <a:r>
              <a:rPr lang="ru">
                <a:solidFill>
                  <a:schemeClr val="dk2"/>
                </a:solidFill>
                <a:latin typeface="Century Gothic"/>
                <a:ea typeface="Century Gothic"/>
                <a:cs typeface="Century Gothic"/>
                <a:sym typeface="Century Gothic"/>
              </a:rPr>
              <a:t>- the original graph,</a:t>
            </a:r>
            <a:r>
              <a:rPr b="1" lang="ru">
                <a:solidFill>
                  <a:schemeClr val="dk2"/>
                </a:solidFill>
                <a:latin typeface="Century Gothic"/>
                <a:ea typeface="Century Gothic"/>
                <a:cs typeface="Century Gothic"/>
                <a:sym typeface="Century Gothic"/>
              </a:rPr>
              <a:t> G’</a:t>
            </a:r>
            <a:r>
              <a:rPr lang="ru">
                <a:solidFill>
                  <a:schemeClr val="dk2"/>
                </a:solidFill>
                <a:latin typeface="Century Gothic"/>
                <a:ea typeface="Century Gothic"/>
                <a:cs typeface="Century Gothic"/>
                <a:sym typeface="Century Gothic"/>
              </a:rPr>
              <a:t>- perturbed graph after applying defense</a:t>
            </a:r>
            <a:endParaRPr>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𝛌 - the leading eigenvalue of </a:t>
            </a:r>
            <a:r>
              <a:rPr b="1" lang="ru">
                <a:solidFill>
                  <a:schemeClr val="dk2"/>
                </a:solidFill>
                <a:latin typeface="Century Gothic"/>
                <a:ea typeface="Century Gothic"/>
                <a:cs typeface="Century Gothic"/>
                <a:sym typeface="Century Gothic"/>
              </a:rPr>
              <a:t>G</a:t>
            </a:r>
            <a:r>
              <a:rPr lang="ru">
                <a:solidFill>
                  <a:schemeClr val="dk2"/>
                </a:solidFill>
                <a:latin typeface="Century Gothic"/>
                <a:ea typeface="Century Gothic"/>
                <a:cs typeface="Century Gothic"/>
                <a:sym typeface="Century Gothic"/>
              </a:rPr>
              <a:t>, 𝛌’ - the leading eigenvalue of</a:t>
            </a:r>
            <a:r>
              <a:rPr lang="ru">
                <a:solidFill>
                  <a:schemeClr val="accent3"/>
                </a:solidFill>
                <a:latin typeface="Century Gothic"/>
                <a:ea typeface="Century Gothic"/>
                <a:cs typeface="Century Gothic"/>
                <a:sym typeface="Century Gothic"/>
              </a:rPr>
              <a:t> </a:t>
            </a:r>
            <a:r>
              <a:rPr b="1" lang="ru">
                <a:solidFill>
                  <a:schemeClr val="dk2"/>
                </a:solidFill>
                <a:latin typeface="Century Gothic"/>
                <a:ea typeface="Century Gothic"/>
                <a:cs typeface="Century Gothic"/>
                <a:sym typeface="Century Gothic"/>
              </a:rPr>
              <a:t>G’</a:t>
            </a:r>
            <a:endParaRPr b="1">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b="1" lang="ru">
                <a:solidFill>
                  <a:schemeClr val="dk2"/>
                </a:solidFill>
                <a:latin typeface="Century Gothic"/>
                <a:ea typeface="Century Gothic"/>
                <a:cs typeface="Century Gothic"/>
                <a:sym typeface="Century Gothic"/>
              </a:rPr>
              <a:t>LCC</a:t>
            </a:r>
            <a:r>
              <a:rPr lang="ru">
                <a:solidFill>
                  <a:schemeClr val="dk2"/>
                </a:solidFill>
                <a:latin typeface="Century Gothic"/>
                <a:ea typeface="Century Gothic"/>
                <a:cs typeface="Century Gothic"/>
                <a:sym typeface="Century Gothic"/>
              </a:rPr>
              <a:t> = the largest connected component</a:t>
            </a:r>
            <a:endParaRPr>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rPr lang="ru">
                <a:solidFill>
                  <a:schemeClr val="dk2"/>
                </a:solidFill>
                <a:latin typeface="Century Gothic"/>
                <a:ea typeface="Century Gothic"/>
                <a:cs typeface="Century Gothic"/>
                <a:sym typeface="Century Gothic"/>
              </a:rPr>
              <a:t>Size() = the number of nodes</a:t>
            </a:r>
            <a:endParaRPr>
              <a:solidFill>
                <a:schemeClr val="dk2"/>
              </a:solidFill>
              <a:latin typeface="Century Gothic"/>
              <a:ea typeface="Century Gothic"/>
              <a:cs typeface="Century Gothic"/>
              <a:sym typeface="Century Gothic"/>
            </a:endParaRPr>
          </a:p>
        </p:txBody>
      </p:sp>
      <p:sp>
        <p:nvSpPr>
          <p:cNvPr id="291" name="Google Shape;29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Datasets and Graphs Characteristics</a:t>
            </a:r>
            <a:endParaRPr>
              <a:solidFill>
                <a:schemeClr val="accent5"/>
              </a:solidFill>
              <a:latin typeface="Century Gothic"/>
              <a:ea typeface="Century Gothic"/>
              <a:cs typeface="Century Gothic"/>
              <a:sym typeface="Century Gothic"/>
            </a:endParaRPr>
          </a:p>
        </p:txBody>
      </p:sp>
      <p:graphicFrame>
        <p:nvGraphicFramePr>
          <p:cNvPr id="297" name="Google Shape;297;p35"/>
          <p:cNvGraphicFramePr/>
          <p:nvPr/>
        </p:nvGraphicFramePr>
        <p:xfrm>
          <a:off x="4373725" y="717670"/>
          <a:ext cx="3000000" cy="3000000"/>
        </p:xfrm>
        <a:graphic>
          <a:graphicData uri="http://schemas.openxmlformats.org/drawingml/2006/table">
            <a:tbl>
              <a:tblPr>
                <a:noFill/>
                <a:tableStyleId>{4D79C7E6-5C97-4219-92CA-D47289C3A6A0}</a:tableStyleId>
              </a:tblPr>
              <a:tblGrid>
                <a:gridCol w="761200"/>
                <a:gridCol w="1065050"/>
                <a:gridCol w="1246075"/>
                <a:gridCol w="1670150"/>
              </a:tblGrid>
              <a:tr h="396200">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Port</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Nodes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Edges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Standard Use</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2CC"/>
                    </a:solidFill>
                  </a:tcPr>
                </a:tc>
              </a:tr>
              <a:tr h="396200">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22</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60,825</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333,797</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SSH</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96200">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80</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287,156</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1,833,568</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HTTP</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96200">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443</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620,096</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4,437,255</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HTTPS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9652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445</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317,031</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6,832,418</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SMB </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0957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139</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1912</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9532</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SMB over NetBIOS</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09575">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383</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7101</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22,910</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ru">
                          <a:solidFill>
                            <a:schemeClr val="dk2"/>
                          </a:solidFill>
                          <a:latin typeface="Century Gothic"/>
                          <a:ea typeface="Century Gothic"/>
                          <a:cs typeface="Century Gothic"/>
                          <a:sym typeface="Century Gothic"/>
                        </a:rPr>
                        <a:t>HP data alarm manager</a:t>
                      </a:r>
                      <a:endParaRPr>
                        <a:solidFill>
                          <a:schemeClr val="dk2"/>
                        </a:solidFill>
                        <a:latin typeface="Century Gothic"/>
                        <a:ea typeface="Century Gothic"/>
                        <a:cs typeface="Century Gothic"/>
                        <a:sym typeface="Century Gothic"/>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298" name="Google Shape;298;p35"/>
          <p:cNvSpPr txBox="1"/>
          <p:nvPr/>
        </p:nvSpPr>
        <p:spPr>
          <a:xfrm>
            <a:off x="0" y="609725"/>
            <a:ext cx="4485300" cy="3416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Clr>
                <a:schemeClr val="accent4"/>
              </a:buClr>
              <a:buSzPct val="100000"/>
              <a:buFont typeface="Century Gothic"/>
              <a:buChar char="●"/>
            </a:pPr>
            <a:r>
              <a:rPr lang="ru" sz="1800">
                <a:solidFill>
                  <a:schemeClr val="dk2"/>
                </a:solidFill>
                <a:latin typeface="Century Gothic"/>
                <a:ea typeface="Century Gothic"/>
                <a:cs typeface="Century Gothic"/>
                <a:sym typeface="Century Gothic"/>
              </a:rPr>
              <a:t>Anonymized network flow dataset spanning multiple days:</a:t>
            </a:r>
            <a:endParaRPr sz="1800">
              <a:solidFill>
                <a:schemeClr val="dk2"/>
              </a:solidFill>
              <a:latin typeface="Century Gothic"/>
              <a:ea typeface="Century Gothic"/>
              <a:cs typeface="Century Gothic"/>
              <a:sym typeface="Century Gothic"/>
            </a:endParaRPr>
          </a:p>
          <a:p>
            <a:pPr indent="-310832" lvl="1" marL="9144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3.4 million nodes and 50 million links per day.</a:t>
            </a:r>
            <a:endParaRPr>
              <a:solidFill>
                <a:schemeClr val="dk2"/>
              </a:solidFill>
              <a:latin typeface="Century Gothic"/>
              <a:ea typeface="Century Gothic"/>
              <a:cs typeface="Century Gothic"/>
              <a:sym typeface="Century Gothic"/>
            </a:endParaRPr>
          </a:p>
          <a:p>
            <a:pPr indent="-334327" lvl="0" marL="457200" rtl="0" algn="l">
              <a:lnSpc>
                <a:spcPct val="115000"/>
              </a:lnSpc>
              <a:spcBef>
                <a:spcPts val="0"/>
              </a:spcBef>
              <a:spcAft>
                <a:spcPts val="0"/>
              </a:spcAft>
              <a:buClr>
                <a:schemeClr val="accent4"/>
              </a:buClr>
              <a:buSzPct val="100000"/>
              <a:buFont typeface="Century Gothic"/>
              <a:buChar char="●"/>
            </a:pPr>
            <a:r>
              <a:rPr lang="ru" sz="1800">
                <a:solidFill>
                  <a:schemeClr val="dk2"/>
                </a:solidFill>
                <a:latin typeface="Century Gothic"/>
                <a:ea typeface="Century Gothic"/>
                <a:cs typeface="Century Gothic"/>
                <a:sym typeface="Century Gothic"/>
              </a:rPr>
              <a:t>The Critical Watch Report of 2019</a:t>
            </a:r>
            <a:r>
              <a:rPr lang="ru" sz="2100">
                <a:solidFill>
                  <a:schemeClr val="dk2"/>
                </a:solidFill>
                <a:latin typeface="Century Gothic"/>
                <a:ea typeface="Century Gothic"/>
                <a:cs typeface="Century Gothic"/>
                <a:sym typeface="Century Gothic"/>
              </a:rPr>
              <a:t> </a:t>
            </a:r>
            <a:r>
              <a:rPr lang="ru" sz="1700">
                <a:solidFill>
                  <a:schemeClr val="dk2"/>
                </a:solidFill>
                <a:latin typeface="Century Gothic"/>
                <a:ea typeface="Century Gothic"/>
                <a:cs typeface="Century Gothic"/>
                <a:sym typeface="Century Gothic"/>
              </a:rPr>
              <a:t>¹</a:t>
            </a:r>
            <a:r>
              <a:rPr lang="ru">
                <a:solidFill>
                  <a:schemeClr val="dk2"/>
                </a:solidFill>
                <a:latin typeface="Century Gothic"/>
                <a:ea typeface="Century Gothic"/>
                <a:cs typeface="Century Gothic"/>
                <a:sym typeface="Century Gothic"/>
              </a:rPr>
              <a:t> </a:t>
            </a:r>
            <a:r>
              <a:rPr lang="ru" sz="1800">
                <a:solidFill>
                  <a:schemeClr val="dk2"/>
                </a:solidFill>
                <a:latin typeface="Century Gothic"/>
                <a:ea typeface="Century Gothic"/>
                <a:cs typeface="Century Gothic"/>
                <a:sym typeface="Century Gothic"/>
              </a:rPr>
              <a:t>: </a:t>
            </a:r>
            <a:endParaRPr sz="1800">
              <a:solidFill>
                <a:schemeClr val="dk2"/>
              </a:solidFill>
              <a:latin typeface="Century Gothic"/>
              <a:ea typeface="Century Gothic"/>
              <a:cs typeface="Century Gothic"/>
              <a:sym typeface="Century Gothic"/>
            </a:endParaRPr>
          </a:p>
          <a:p>
            <a:pPr indent="-310832" lvl="1" marL="9144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The majority </a:t>
            </a:r>
            <a:r>
              <a:rPr lang="ru">
                <a:solidFill>
                  <a:schemeClr val="dk2"/>
                </a:solidFill>
                <a:latin typeface="Century Gothic"/>
                <a:ea typeface="Century Gothic"/>
                <a:cs typeface="Century Gothic"/>
                <a:sym typeface="Century Gothic"/>
              </a:rPr>
              <a:t>of vulnerabilities found in TCP/UDP ports are linked to:</a:t>
            </a:r>
            <a:endParaRPr>
              <a:solidFill>
                <a:schemeClr val="dk2"/>
              </a:solidFill>
              <a:latin typeface="Century Gothic"/>
              <a:ea typeface="Century Gothic"/>
              <a:cs typeface="Century Gothic"/>
              <a:sym typeface="Century Gothic"/>
            </a:endParaRPr>
          </a:p>
          <a:p>
            <a:pPr indent="-310832" lvl="2" marL="13716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SSH (22/TCP), </a:t>
            </a:r>
            <a:endParaRPr>
              <a:solidFill>
                <a:schemeClr val="dk2"/>
              </a:solidFill>
              <a:latin typeface="Century Gothic"/>
              <a:ea typeface="Century Gothic"/>
              <a:cs typeface="Century Gothic"/>
              <a:sym typeface="Century Gothic"/>
            </a:endParaRPr>
          </a:p>
          <a:p>
            <a:pPr indent="-310832" lvl="2" marL="13716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HTTPS (443/TCP), and </a:t>
            </a:r>
            <a:endParaRPr>
              <a:solidFill>
                <a:schemeClr val="dk2"/>
              </a:solidFill>
              <a:latin typeface="Century Gothic"/>
              <a:ea typeface="Century Gothic"/>
              <a:cs typeface="Century Gothic"/>
              <a:sym typeface="Century Gothic"/>
            </a:endParaRPr>
          </a:p>
          <a:p>
            <a:pPr indent="-310832" lvl="2" marL="13716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HTTP (80/TCP). </a:t>
            </a:r>
            <a:endParaRPr>
              <a:solidFill>
                <a:schemeClr val="dk2"/>
              </a:solidFill>
              <a:latin typeface="Century Gothic"/>
              <a:ea typeface="Century Gothic"/>
              <a:cs typeface="Century Gothic"/>
              <a:sym typeface="Century Gothic"/>
            </a:endParaRPr>
          </a:p>
          <a:p>
            <a:pPr indent="-334327" lvl="0" marL="457200" rtl="0" algn="l">
              <a:lnSpc>
                <a:spcPct val="115000"/>
              </a:lnSpc>
              <a:spcBef>
                <a:spcPts val="0"/>
              </a:spcBef>
              <a:spcAft>
                <a:spcPts val="0"/>
              </a:spcAft>
              <a:buClr>
                <a:schemeClr val="accent4"/>
              </a:buClr>
              <a:buSzPct val="100000"/>
              <a:buFont typeface="Century Gothic"/>
              <a:buChar char="●"/>
            </a:pPr>
            <a:r>
              <a:rPr lang="ru" sz="1800">
                <a:solidFill>
                  <a:schemeClr val="dk2"/>
                </a:solidFill>
                <a:latin typeface="Century Gothic"/>
                <a:ea typeface="Century Gothic"/>
                <a:cs typeface="Century Gothic"/>
                <a:sym typeface="Century Gothic"/>
              </a:rPr>
              <a:t>We extract the communication graphs for 6 ports for one day.</a:t>
            </a:r>
            <a:endParaRPr sz="1800">
              <a:solidFill>
                <a:schemeClr val="dk2"/>
              </a:solidFill>
              <a:latin typeface="Century Gothic"/>
              <a:ea typeface="Century Gothic"/>
              <a:cs typeface="Century Gothic"/>
              <a:sym typeface="Century Gothic"/>
            </a:endParaRPr>
          </a:p>
          <a:p>
            <a:pPr indent="-310832" lvl="1" marL="914400" rtl="0" algn="l">
              <a:lnSpc>
                <a:spcPct val="115000"/>
              </a:lnSpc>
              <a:spcBef>
                <a:spcPts val="0"/>
              </a:spcBef>
              <a:spcAft>
                <a:spcPts val="0"/>
              </a:spcAft>
              <a:buClr>
                <a:schemeClr val="accent4"/>
              </a:buClr>
              <a:buSzPct val="100000"/>
              <a:buFont typeface="Century Gothic"/>
              <a:buChar char="○"/>
            </a:pPr>
            <a:r>
              <a:rPr lang="ru">
                <a:solidFill>
                  <a:schemeClr val="dk2"/>
                </a:solidFill>
                <a:latin typeface="Century Gothic"/>
                <a:ea typeface="Century Gothic"/>
                <a:cs typeface="Century Gothic"/>
                <a:sym typeface="Century Gothic"/>
              </a:rPr>
              <a:t>Undirected and unweighted 3-core graph.</a:t>
            </a:r>
            <a:endParaRPr>
              <a:solidFill>
                <a:schemeClr val="dk2"/>
              </a:solidFill>
              <a:latin typeface="Century Gothic"/>
              <a:ea typeface="Century Gothic"/>
              <a:cs typeface="Century Gothic"/>
              <a:sym typeface="Century Gothic"/>
            </a:endParaRPr>
          </a:p>
        </p:txBody>
      </p:sp>
      <p:sp>
        <p:nvSpPr>
          <p:cNvPr id="299" name="Google Shape;299;p35"/>
          <p:cNvSpPr txBox="1"/>
          <p:nvPr/>
        </p:nvSpPr>
        <p:spPr>
          <a:xfrm>
            <a:off x="406225" y="4667650"/>
            <a:ext cx="811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chemeClr val="accent3"/>
                </a:solidFill>
                <a:highlight>
                  <a:schemeClr val="lt1"/>
                </a:highlight>
                <a:latin typeface="Roboto"/>
                <a:ea typeface="Roboto"/>
                <a:cs typeface="Roboto"/>
                <a:sym typeface="Roboto"/>
              </a:rPr>
              <a:t>¹ https://www.newnettechnologies.com/study-finds-majority-of-port-vulnerabilities-are-found-in-three-ports.html</a:t>
            </a:r>
            <a:endParaRPr sz="1200">
              <a:solidFill>
                <a:schemeClr val="accent3"/>
              </a:solidFill>
              <a:highlight>
                <a:schemeClr val="lt1"/>
              </a:highlight>
              <a:latin typeface="Roboto"/>
              <a:ea typeface="Roboto"/>
              <a:cs typeface="Roboto"/>
              <a:sym typeface="Roboto"/>
            </a:endParaRPr>
          </a:p>
        </p:txBody>
      </p:sp>
      <p:sp>
        <p:nvSpPr>
          <p:cNvPr id="300" name="Google Shape;30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NodeSplit</a:t>
            </a:r>
            <a:endParaRPr>
              <a:solidFill>
                <a:schemeClr val="accent5"/>
              </a:solidFill>
              <a:latin typeface="Century Gothic"/>
              <a:ea typeface="Century Gothic"/>
              <a:cs typeface="Century Gothic"/>
              <a:sym typeface="Century Gothic"/>
            </a:endParaRPr>
          </a:p>
        </p:txBody>
      </p:sp>
      <p:pic>
        <p:nvPicPr>
          <p:cNvPr id="306" name="Google Shape;306;p36"/>
          <p:cNvPicPr preferRelativeResize="0"/>
          <p:nvPr/>
        </p:nvPicPr>
        <p:blipFill>
          <a:blip r:embed="rId3">
            <a:alphaModFix/>
          </a:blip>
          <a:stretch>
            <a:fillRect/>
          </a:stretch>
        </p:blipFill>
        <p:spPr>
          <a:xfrm>
            <a:off x="7355050" y="1279200"/>
            <a:ext cx="1723400" cy="1292550"/>
          </a:xfrm>
          <a:prstGeom prst="rect">
            <a:avLst/>
          </a:prstGeom>
          <a:noFill/>
          <a:ln>
            <a:noFill/>
          </a:ln>
        </p:spPr>
      </p:pic>
      <p:sp>
        <p:nvSpPr>
          <p:cNvPr id="307" name="Google Shape;307;p36"/>
          <p:cNvSpPr txBox="1"/>
          <p:nvPr/>
        </p:nvSpPr>
        <p:spPr>
          <a:xfrm>
            <a:off x="58650" y="129650"/>
            <a:ext cx="78963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accent3"/>
              </a:solidFill>
              <a:latin typeface="Century Gothic"/>
              <a:ea typeface="Century Gothic"/>
              <a:cs typeface="Century Gothic"/>
              <a:sym typeface="Century Gothic"/>
            </a:endParaRPr>
          </a:p>
          <a:p>
            <a:pPr indent="-317500" lvl="0" marL="457200" rtl="0" algn="just">
              <a:lnSpc>
                <a:spcPct val="115000"/>
              </a:lnSpc>
              <a:spcBef>
                <a:spcPts val="1200"/>
              </a:spcBef>
              <a:spcAft>
                <a:spcPts val="0"/>
              </a:spcAft>
              <a:buClr>
                <a:srgbClr val="FFAB40"/>
              </a:buClr>
              <a:buSzPts val="1400"/>
              <a:buFont typeface="Century Gothic"/>
              <a:buChar char="●"/>
            </a:pPr>
            <a:r>
              <a:rPr b="1" lang="ru">
                <a:solidFill>
                  <a:schemeClr val="dk1"/>
                </a:solidFill>
                <a:latin typeface="Century Gothic"/>
                <a:ea typeface="Century Gothic"/>
                <a:cs typeface="Century Gothic"/>
                <a:sym typeface="Century Gothic"/>
              </a:rPr>
              <a:t>NodeSplit</a:t>
            </a:r>
            <a:r>
              <a:rPr lang="ru">
                <a:solidFill>
                  <a:schemeClr val="dk2"/>
                </a:solidFill>
                <a:latin typeface="Century Gothic"/>
                <a:ea typeface="Century Gothic"/>
                <a:cs typeface="Century Gothic"/>
                <a:sym typeface="Century Gothic"/>
              </a:rPr>
              <a:t> is an iterative method that targets hubs (highly connected nodes) within a budget:</a:t>
            </a:r>
            <a:endParaRPr>
              <a:solidFill>
                <a:schemeClr val="dk2"/>
              </a:solidFill>
              <a:latin typeface="Century Gothic"/>
              <a:ea typeface="Century Gothic"/>
              <a:cs typeface="Century Gothic"/>
              <a:sym typeface="Century Gothic"/>
            </a:endParaRPr>
          </a:p>
          <a:p>
            <a:pPr indent="-317500" lvl="1" marL="914400" rtl="0" algn="just">
              <a:lnSpc>
                <a:spcPct val="115000"/>
              </a:lnSpc>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At each iteration, the current top-degree node is split randomly into two: </a:t>
            </a:r>
            <a:endParaRPr>
              <a:solidFill>
                <a:schemeClr val="dk2"/>
              </a:solidFill>
              <a:latin typeface="Century Gothic"/>
              <a:ea typeface="Century Gothic"/>
              <a:cs typeface="Century Gothic"/>
              <a:sym typeface="Century Gothic"/>
            </a:endParaRPr>
          </a:p>
          <a:p>
            <a:pPr indent="-317500" lvl="2" marL="1371600" rtl="0" algn="just">
              <a:lnSpc>
                <a:spcPct val="115000"/>
              </a:lnSpc>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Half of the links remain with the existing node, and </a:t>
            </a:r>
            <a:endParaRPr>
              <a:solidFill>
                <a:schemeClr val="dk2"/>
              </a:solidFill>
              <a:latin typeface="Century Gothic"/>
              <a:ea typeface="Century Gothic"/>
              <a:cs typeface="Century Gothic"/>
              <a:sym typeface="Century Gothic"/>
            </a:endParaRPr>
          </a:p>
          <a:p>
            <a:pPr indent="-317500" lvl="2" marL="1371600" rtl="0" algn="just">
              <a:lnSpc>
                <a:spcPct val="115000"/>
              </a:lnSpc>
              <a:spcBef>
                <a:spcPts val="0"/>
              </a:spcBef>
              <a:spcAft>
                <a:spcPts val="0"/>
              </a:spcAft>
              <a:buClr>
                <a:schemeClr val="accent4"/>
              </a:buClr>
              <a:buSzPts val="1400"/>
              <a:buFont typeface="Century Gothic"/>
              <a:buChar char="■"/>
            </a:pPr>
            <a:r>
              <a:rPr lang="ru">
                <a:solidFill>
                  <a:schemeClr val="dk2"/>
                </a:solidFill>
                <a:latin typeface="Century Gothic"/>
                <a:ea typeface="Century Gothic"/>
                <a:cs typeface="Century Gothic"/>
                <a:sym typeface="Century Gothic"/>
              </a:rPr>
              <a:t>Half of the links are moved to a newly created node. </a:t>
            </a:r>
            <a:endParaRPr>
              <a:solidFill>
                <a:schemeClr val="dk2"/>
              </a:solidFill>
              <a:latin typeface="Century Gothic"/>
              <a:ea typeface="Century Gothic"/>
              <a:cs typeface="Century Gothic"/>
              <a:sym typeface="Century Gothic"/>
            </a:endParaRPr>
          </a:p>
        </p:txBody>
      </p:sp>
      <p:grpSp>
        <p:nvGrpSpPr>
          <p:cNvPr id="308" name="Google Shape;308;p36"/>
          <p:cNvGrpSpPr/>
          <p:nvPr/>
        </p:nvGrpSpPr>
        <p:grpSpPr>
          <a:xfrm>
            <a:off x="444150" y="1891748"/>
            <a:ext cx="8974178" cy="3104928"/>
            <a:chOff x="438089" y="2169250"/>
            <a:chExt cx="8823300" cy="2839960"/>
          </a:xfrm>
        </p:grpSpPr>
        <p:pic>
          <p:nvPicPr>
            <p:cNvPr id="309" name="Google Shape;309;p36"/>
            <p:cNvPicPr preferRelativeResize="0"/>
            <p:nvPr/>
          </p:nvPicPr>
          <p:blipFill>
            <a:blip r:embed="rId4">
              <a:alphaModFix/>
            </a:blip>
            <a:stretch>
              <a:fillRect/>
            </a:stretch>
          </p:blipFill>
          <p:spPr>
            <a:xfrm>
              <a:off x="1418788" y="2169250"/>
              <a:ext cx="5730924" cy="1878925"/>
            </a:xfrm>
            <a:prstGeom prst="rect">
              <a:avLst/>
            </a:prstGeom>
            <a:noFill/>
            <a:ln>
              <a:noFill/>
            </a:ln>
          </p:spPr>
        </p:pic>
        <p:sp>
          <p:nvSpPr>
            <p:cNvPr id="310" name="Google Shape;310;p36"/>
            <p:cNvSpPr txBox="1"/>
            <p:nvPr/>
          </p:nvSpPr>
          <p:spPr>
            <a:xfrm>
              <a:off x="438089" y="4254710"/>
              <a:ext cx="8823300" cy="7545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FFAB40"/>
                </a:buClr>
                <a:buSzPts val="1200"/>
                <a:buFont typeface="Century Gothic"/>
                <a:buChar char="●"/>
              </a:pPr>
              <a:r>
                <a:rPr lang="ru" sz="1200">
                  <a:solidFill>
                    <a:schemeClr val="dk2"/>
                  </a:solidFill>
                  <a:latin typeface="Century Gothic"/>
                  <a:ea typeface="Century Gothic"/>
                  <a:cs typeface="Century Gothic"/>
                  <a:sym typeface="Century Gothic"/>
                </a:rPr>
                <a:t>A general increase trend in eigendrop is observed as the number of split nodes increases</a:t>
              </a:r>
              <a:r>
                <a:rPr lang="ru" sz="1200">
                  <a:solidFill>
                    <a:schemeClr val="dk2"/>
                  </a:solidFill>
                  <a:latin typeface="Century Gothic"/>
                  <a:ea typeface="Century Gothic"/>
                  <a:cs typeface="Century Gothic"/>
                  <a:sym typeface="Century Gothic"/>
                </a:rPr>
                <a:t>.</a:t>
              </a:r>
              <a:endParaRPr sz="1200">
                <a:solidFill>
                  <a:schemeClr val="dk2"/>
                </a:solidFill>
                <a:latin typeface="Century Gothic"/>
                <a:ea typeface="Century Gothic"/>
                <a:cs typeface="Century Gothic"/>
                <a:sym typeface="Century Gothic"/>
              </a:endParaRPr>
            </a:p>
            <a:p>
              <a:pPr indent="-304800" lvl="0" marL="457200" rtl="0" algn="just">
                <a:lnSpc>
                  <a:spcPct val="115000"/>
                </a:lnSpc>
                <a:spcBef>
                  <a:spcPts val="0"/>
                </a:spcBef>
                <a:spcAft>
                  <a:spcPts val="0"/>
                </a:spcAft>
                <a:buClr>
                  <a:srgbClr val="FFAB40"/>
                </a:buClr>
                <a:buSzPts val="1200"/>
                <a:buFont typeface="Century Gothic"/>
                <a:buChar char="●"/>
              </a:pPr>
              <a:r>
                <a:rPr lang="ru" sz="1200">
                  <a:solidFill>
                    <a:schemeClr val="dk2"/>
                  </a:solidFill>
                  <a:latin typeface="Century Gothic"/>
                  <a:ea typeface="Century Gothic"/>
                  <a:cs typeface="Century Gothic"/>
                  <a:sym typeface="Century Gothic"/>
                </a:rPr>
                <a:t>The size of the largest connected component  is generally preserved.</a:t>
              </a:r>
              <a:endParaRPr sz="12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grpSp>
      <p:sp>
        <p:nvSpPr>
          <p:cNvPr id="311" name="Google Shape;31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12" name="Google Shape;312;p36"/>
          <p:cNvSpPr txBox="1"/>
          <p:nvPr/>
        </p:nvSpPr>
        <p:spPr>
          <a:xfrm>
            <a:off x="58650" y="2640700"/>
            <a:ext cx="1509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accent4"/>
                </a:solidFill>
                <a:latin typeface="Century Gothic"/>
                <a:ea typeface="Century Gothic"/>
                <a:cs typeface="Century Gothic"/>
                <a:sym typeface="Century Gothic"/>
              </a:rPr>
              <a:t>Higher is better</a:t>
            </a:r>
            <a:endParaRPr sz="1200">
              <a:solidFill>
                <a:schemeClr val="accent4"/>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0"/>
            <a:ext cx="438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Edge Hardening </a:t>
            </a:r>
            <a:endParaRPr>
              <a:solidFill>
                <a:schemeClr val="accent5"/>
              </a:solidFill>
              <a:latin typeface="Century Gothic"/>
              <a:ea typeface="Century Gothic"/>
              <a:cs typeface="Century Gothic"/>
              <a:sym typeface="Century Gothic"/>
            </a:endParaRPr>
          </a:p>
        </p:txBody>
      </p:sp>
      <p:sp>
        <p:nvSpPr>
          <p:cNvPr id="318" name="Google Shape;318;p37"/>
          <p:cNvSpPr txBox="1"/>
          <p:nvPr>
            <p:ph idx="1" type="body"/>
          </p:nvPr>
        </p:nvSpPr>
        <p:spPr>
          <a:xfrm>
            <a:off x="311700" y="513275"/>
            <a:ext cx="6904200" cy="1497600"/>
          </a:xfrm>
          <a:prstGeom prst="rect">
            <a:avLst/>
          </a:prstGeom>
        </p:spPr>
        <p:txBody>
          <a:bodyPr anchorCtr="0" anchor="t" bIns="91425" lIns="91425" spcFirstLastPara="1" rIns="91425" wrap="square" tIns="91425">
            <a:normAutofit fontScale="85000" lnSpcReduction="10000"/>
          </a:bodyPr>
          <a:lstStyle/>
          <a:p>
            <a:pPr indent="-314960" lvl="0" marL="457200" rtl="0" algn="just">
              <a:spcBef>
                <a:spcPts val="0"/>
              </a:spcBef>
              <a:spcAft>
                <a:spcPts val="0"/>
              </a:spcAft>
              <a:buClr>
                <a:srgbClr val="FFAB40"/>
              </a:buClr>
              <a:buSzPct val="100000"/>
              <a:buFont typeface="Century Gothic"/>
              <a:buChar char="●"/>
            </a:pPr>
            <a:r>
              <a:rPr lang="ru" sz="1600">
                <a:solidFill>
                  <a:schemeClr val="dk1"/>
                </a:solidFill>
                <a:latin typeface="Century Gothic"/>
                <a:ea typeface="Century Gothic"/>
                <a:cs typeface="Century Gothic"/>
                <a:sym typeface="Century Gothic"/>
              </a:rPr>
              <a:t>RandE (baseline)</a:t>
            </a:r>
            <a:r>
              <a:rPr lang="ru" sz="1600">
                <a:latin typeface="Century Gothic"/>
                <a:ea typeface="Century Gothic"/>
                <a:cs typeface="Century Gothic"/>
                <a:sym typeface="Century Gothic"/>
              </a:rPr>
              <a:t> - monitoring random edges.</a:t>
            </a:r>
            <a:endParaRPr sz="1600">
              <a:latin typeface="Century Gothic"/>
              <a:ea typeface="Century Gothic"/>
              <a:cs typeface="Century Gothic"/>
              <a:sym typeface="Century Gothic"/>
            </a:endParaRPr>
          </a:p>
          <a:p>
            <a:pPr indent="-314960" lvl="0" marL="457200" rtl="0" algn="just">
              <a:spcBef>
                <a:spcPts val="0"/>
              </a:spcBef>
              <a:spcAft>
                <a:spcPts val="0"/>
              </a:spcAft>
              <a:buClr>
                <a:srgbClr val="FFAB40"/>
              </a:buClr>
              <a:buSzPct val="100000"/>
              <a:buFont typeface="Century Gothic"/>
              <a:buChar char="●"/>
            </a:pPr>
            <a:r>
              <a:rPr lang="ru" sz="1600">
                <a:solidFill>
                  <a:schemeClr val="dk1"/>
                </a:solidFill>
                <a:latin typeface="Century Gothic"/>
                <a:ea typeface="Century Gothic"/>
                <a:cs typeface="Century Gothic"/>
                <a:sym typeface="Century Gothic"/>
              </a:rPr>
              <a:t>MET</a:t>
            </a:r>
            <a:r>
              <a:rPr lang="ru" sz="1600">
                <a:latin typeface="Century Gothic"/>
                <a:ea typeface="Century Gothic"/>
                <a:cs typeface="Century Gothic"/>
                <a:sym typeface="Century Gothic"/>
              </a:rPr>
              <a:t> (</a:t>
            </a:r>
            <a:r>
              <a:rPr lang="ru" sz="1600">
                <a:highlight>
                  <a:srgbClr val="FFFFFF"/>
                </a:highlight>
                <a:latin typeface="Century Gothic"/>
                <a:ea typeface="Century Gothic"/>
                <a:cs typeface="Century Gothic"/>
                <a:sym typeface="Century Gothic"/>
              </a:rPr>
              <a:t>Multiple Eigenvalues Tracking)[Le et. al., 2015]-</a:t>
            </a:r>
            <a:r>
              <a:rPr lang="ru" sz="1600">
                <a:latin typeface="Century Gothic"/>
                <a:ea typeface="Century Gothic"/>
                <a:cs typeface="Century Gothic"/>
                <a:sym typeface="Century Gothic"/>
              </a:rPr>
              <a:t> utilizes eigenscores to estimate the effect of edge hardening on the leading eigenvalues.</a:t>
            </a:r>
            <a:endParaRPr sz="1600">
              <a:highlight>
                <a:srgbClr val="FFFFFF"/>
              </a:highlight>
              <a:latin typeface="Century Gothic"/>
              <a:ea typeface="Century Gothic"/>
              <a:cs typeface="Century Gothic"/>
              <a:sym typeface="Century Gothic"/>
            </a:endParaRPr>
          </a:p>
          <a:p>
            <a:pPr indent="-314960" lvl="0" marL="457200" rtl="0" algn="just">
              <a:spcBef>
                <a:spcPts val="0"/>
              </a:spcBef>
              <a:spcAft>
                <a:spcPts val="0"/>
              </a:spcAft>
              <a:buClr>
                <a:srgbClr val="FFAB40"/>
              </a:buClr>
              <a:buSzPct val="100000"/>
              <a:buFont typeface="Century Gothic"/>
              <a:buChar char="●"/>
            </a:pPr>
            <a:r>
              <a:rPr b="1" lang="ru" sz="1600">
                <a:solidFill>
                  <a:schemeClr val="dk1"/>
                </a:solidFill>
                <a:latin typeface="Century Gothic"/>
                <a:ea typeface="Century Gothic"/>
                <a:cs typeface="Century Gothic"/>
                <a:sym typeface="Century Gothic"/>
              </a:rPr>
              <a:t>NodeSplit-k + MET </a:t>
            </a:r>
            <a:r>
              <a:rPr lang="ru" sz="1600">
                <a:latin typeface="Century Gothic"/>
                <a:ea typeface="Century Gothic"/>
                <a:cs typeface="Century Gothic"/>
                <a:sym typeface="Century Gothic"/>
              </a:rPr>
              <a:t>- hybrid strategy, k denotes a number of splits.</a:t>
            </a:r>
            <a:endParaRPr sz="1600">
              <a:latin typeface="Century Gothic"/>
              <a:ea typeface="Century Gothic"/>
              <a:cs typeface="Century Gothic"/>
              <a:sym typeface="Century Gothic"/>
            </a:endParaRPr>
          </a:p>
          <a:p>
            <a:pPr indent="0" lvl="0" marL="0" rtl="0" algn="just">
              <a:spcBef>
                <a:spcPts val="1200"/>
              </a:spcBef>
              <a:spcAft>
                <a:spcPts val="1200"/>
              </a:spcAft>
              <a:buNone/>
            </a:pPr>
            <a:r>
              <a:t/>
            </a:r>
            <a:endParaRPr/>
          </a:p>
        </p:txBody>
      </p:sp>
      <p:pic>
        <p:nvPicPr>
          <p:cNvPr id="319" name="Google Shape;319;p37"/>
          <p:cNvPicPr preferRelativeResize="0"/>
          <p:nvPr/>
        </p:nvPicPr>
        <p:blipFill>
          <a:blip r:embed="rId3">
            <a:alphaModFix/>
          </a:blip>
          <a:stretch>
            <a:fillRect/>
          </a:stretch>
        </p:blipFill>
        <p:spPr>
          <a:xfrm>
            <a:off x="7134413" y="220588"/>
            <a:ext cx="1928100" cy="1446075"/>
          </a:xfrm>
          <a:prstGeom prst="rect">
            <a:avLst/>
          </a:prstGeom>
          <a:noFill/>
          <a:ln>
            <a:noFill/>
          </a:ln>
        </p:spPr>
      </p:pic>
      <p:grpSp>
        <p:nvGrpSpPr>
          <p:cNvPr id="320" name="Google Shape;320;p37"/>
          <p:cNvGrpSpPr/>
          <p:nvPr/>
        </p:nvGrpSpPr>
        <p:grpSpPr>
          <a:xfrm>
            <a:off x="712900" y="1829838"/>
            <a:ext cx="8642100" cy="2773588"/>
            <a:chOff x="174250" y="2010738"/>
            <a:chExt cx="8642100" cy="2773588"/>
          </a:xfrm>
        </p:grpSpPr>
        <p:pic>
          <p:nvPicPr>
            <p:cNvPr id="321" name="Google Shape;321;p37"/>
            <p:cNvPicPr preferRelativeResize="0"/>
            <p:nvPr/>
          </p:nvPicPr>
          <p:blipFill>
            <a:blip r:embed="rId4">
              <a:alphaModFix/>
            </a:blip>
            <a:stretch>
              <a:fillRect/>
            </a:stretch>
          </p:blipFill>
          <p:spPr>
            <a:xfrm>
              <a:off x="827025" y="2010738"/>
              <a:ext cx="6735352" cy="2104800"/>
            </a:xfrm>
            <a:prstGeom prst="rect">
              <a:avLst/>
            </a:prstGeom>
            <a:noFill/>
            <a:ln>
              <a:noFill/>
            </a:ln>
          </p:spPr>
        </p:pic>
        <p:sp>
          <p:nvSpPr>
            <p:cNvPr id="322" name="Google Shape;322;p37"/>
            <p:cNvSpPr txBox="1"/>
            <p:nvPr/>
          </p:nvSpPr>
          <p:spPr>
            <a:xfrm>
              <a:off x="174250" y="4202625"/>
              <a:ext cx="8642100" cy="5817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FFAB40"/>
                </a:buClr>
                <a:buSzPts val="1200"/>
                <a:buFont typeface="Century Gothic"/>
                <a:buChar char="●"/>
              </a:pPr>
              <a:r>
                <a:rPr lang="ru" sz="1200">
                  <a:solidFill>
                    <a:schemeClr val="dk1"/>
                  </a:solidFill>
                  <a:latin typeface="Century Gothic"/>
                  <a:ea typeface="Century Gothic"/>
                  <a:cs typeface="Century Gothic"/>
                  <a:sym typeface="Century Gothic"/>
                </a:rPr>
                <a:t>MET</a:t>
              </a:r>
              <a:r>
                <a:rPr lang="ru" sz="1200">
                  <a:solidFill>
                    <a:schemeClr val="dk2"/>
                  </a:solidFill>
                  <a:latin typeface="Century Gothic"/>
                  <a:ea typeface="Century Gothic"/>
                  <a:cs typeface="Century Gothic"/>
                  <a:sym typeface="Century Gothic"/>
                </a:rPr>
                <a:t> reduces the leading eigenvalue, and the hybrid strategy provides a significant additional drop.</a:t>
              </a:r>
              <a:endParaRPr sz="1100">
                <a:solidFill>
                  <a:schemeClr val="dk2"/>
                </a:solidFill>
                <a:latin typeface="Century Gothic"/>
                <a:ea typeface="Century Gothic"/>
                <a:cs typeface="Century Gothic"/>
                <a:sym typeface="Century Gothic"/>
              </a:endParaRPr>
            </a:p>
            <a:p>
              <a:pPr indent="-304800" lvl="0" marL="457200" rtl="0" algn="just">
                <a:lnSpc>
                  <a:spcPct val="115000"/>
                </a:lnSpc>
                <a:spcBef>
                  <a:spcPts val="0"/>
                </a:spcBef>
                <a:spcAft>
                  <a:spcPts val="0"/>
                </a:spcAft>
                <a:buClr>
                  <a:srgbClr val="FFAB40"/>
                </a:buClr>
                <a:buSzPts val="1200"/>
                <a:buFont typeface="Century Gothic"/>
                <a:buChar char="●"/>
              </a:pPr>
              <a:r>
                <a:rPr lang="ru" sz="1200">
                  <a:solidFill>
                    <a:schemeClr val="dk1"/>
                  </a:solidFill>
                  <a:latin typeface="Century Gothic"/>
                  <a:ea typeface="Century Gothic"/>
                  <a:cs typeface="Century Gothic"/>
                  <a:sym typeface="Century Gothic"/>
                </a:rPr>
                <a:t>MET</a:t>
              </a:r>
              <a:r>
                <a:rPr lang="ru" sz="1200">
                  <a:solidFill>
                    <a:schemeClr val="dk2"/>
                  </a:solidFill>
                  <a:latin typeface="Century Gothic"/>
                  <a:ea typeface="Century Gothic"/>
                  <a:cs typeface="Century Gothic"/>
                  <a:sym typeface="Century Gothic"/>
                </a:rPr>
                <a:t> is designed to work within a connected graph, fragmentation is generally preserved.</a:t>
              </a:r>
              <a:endParaRPr sz="1200">
                <a:solidFill>
                  <a:schemeClr val="dk2"/>
                </a:solidFill>
                <a:latin typeface="Century Gothic"/>
                <a:ea typeface="Century Gothic"/>
                <a:cs typeface="Century Gothic"/>
                <a:sym typeface="Century Gothic"/>
              </a:endParaRPr>
            </a:p>
          </p:txBody>
        </p:sp>
      </p:grpSp>
      <p:sp>
        <p:nvSpPr>
          <p:cNvPr id="323" name="Google Shape;32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24" name="Google Shape;324;p37"/>
          <p:cNvSpPr txBox="1"/>
          <p:nvPr/>
        </p:nvSpPr>
        <p:spPr>
          <a:xfrm>
            <a:off x="58650" y="2640700"/>
            <a:ext cx="1509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accent4"/>
                </a:solidFill>
                <a:latin typeface="Century Gothic"/>
                <a:ea typeface="Century Gothic"/>
                <a:cs typeface="Century Gothic"/>
                <a:sym typeface="Century Gothic"/>
              </a:rPr>
              <a:t>Higher is better</a:t>
            </a:r>
            <a:endParaRPr sz="1200">
              <a:solidFill>
                <a:schemeClr val="accent4"/>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311700" y="-72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Node Hardening </a:t>
            </a:r>
            <a:endParaRPr>
              <a:solidFill>
                <a:schemeClr val="accent5"/>
              </a:solidFill>
              <a:latin typeface="Century Gothic"/>
              <a:ea typeface="Century Gothic"/>
              <a:cs typeface="Century Gothic"/>
              <a:sym typeface="Century Gothic"/>
            </a:endParaRPr>
          </a:p>
        </p:txBody>
      </p:sp>
      <p:sp>
        <p:nvSpPr>
          <p:cNvPr id="330" name="Google Shape;330;p38"/>
          <p:cNvSpPr txBox="1"/>
          <p:nvPr>
            <p:ph idx="1" type="body"/>
          </p:nvPr>
        </p:nvSpPr>
        <p:spPr>
          <a:xfrm>
            <a:off x="45575" y="300950"/>
            <a:ext cx="7755300" cy="3050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FFAB40"/>
              </a:buClr>
              <a:buSzPts val="1200"/>
              <a:buFont typeface="Century Gothic"/>
              <a:buChar char="●"/>
            </a:pPr>
            <a:r>
              <a:rPr lang="ru" sz="1200">
                <a:solidFill>
                  <a:schemeClr val="dk1"/>
                </a:solidFill>
                <a:latin typeface="Century Gothic"/>
                <a:ea typeface="Century Gothic"/>
                <a:cs typeface="Century Gothic"/>
                <a:sym typeface="Century Gothic"/>
              </a:rPr>
              <a:t>RandN(baseline)</a:t>
            </a:r>
            <a:r>
              <a:rPr lang="ru" sz="1200">
                <a:latin typeface="Century Gothic"/>
                <a:ea typeface="Century Gothic"/>
                <a:cs typeface="Century Gothic"/>
                <a:sym typeface="Century Gothic"/>
              </a:rPr>
              <a:t>- randomly monitoring nodes.</a:t>
            </a:r>
            <a:endParaRPr sz="1200">
              <a:latin typeface="Century Gothic"/>
              <a:ea typeface="Century Gothic"/>
              <a:cs typeface="Century Gothic"/>
              <a:sym typeface="Century Gothic"/>
            </a:endParaRPr>
          </a:p>
          <a:p>
            <a:pPr indent="-304800" lvl="0" marL="457200" rtl="0" algn="l">
              <a:spcBef>
                <a:spcPts val="0"/>
              </a:spcBef>
              <a:spcAft>
                <a:spcPts val="0"/>
              </a:spcAft>
              <a:buClr>
                <a:srgbClr val="FFAB40"/>
              </a:buClr>
              <a:buSzPts val="1200"/>
              <a:buFont typeface="Century Gothic"/>
              <a:buChar char="●"/>
            </a:pPr>
            <a:r>
              <a:rPr lang="ru" sz="1200">
                <a:solidFill>
                  <a:schemeClr val="dk1"/>
                </a:solidFill>
                <a:latin typeface="Century Gothic"/>
                <a:ea typeface="Century Gothic"/>
                <a:cs typeface="Century Gothic"/>
                <a:sym typeface="Century Gothic"/>
              </a:rPr>
              <a:t>Degree</a:t>
            </a:r>
            <a:r>
              <a:rPr lang="ru" sz="1200">
                <a:solidFill>
                  <a:schemeClr val="accent3"/>
                </a:solidFill>
                <a:latin typeface="Century Gothic"/>
                <a:ea typeface="Century Gothic"/>
                <a:cs typeface="Century Gothic"/>
                <a:sym typeface="Century Gothic"/>
              </a:rPr>
              <a:t> -</a:t>
            </a:r>
            <a:r>
              <a:rPr lang="ru" sz="1200">
                <a:latin typeface="Century Gothic"/>
                <a:ea typeface="Century Gothic"/>
                <a:cs typeface="Century Gothic"/>
                <a:sym typeface="Century Gothic"/>
              </a:rPr>
              <a:t> </a:t>
            </a:r>
            <a:r>
              <a:rPr lang="ru" sz="1200">
                <a:highlight>
                  <a:srgbClr val="FFFFFF"/>
                </a:highlight>
                <a:latin typeface="Century Gothic"/>
                <a:ea typeface="Century Gothic"/>
                <a:cs typeface="Century Gothic"/>
                <a:sym typeface="Century Gothic"/>
              </a:rPr>
              <a:t>immunize the most connected nodes.</a:t>
            </a:r>
            <a:endParaRPr sz="1200">
              <a:highlight>
                <a:srgbClr val="FFFFFF"/>
              </a:highlight>
              <a:latin typeface="Century Gothic"/>
              <a:ea typeface="Century Gothic"/>
              <a:cs typeface="Century Gothic"/>
              <a:sym typeface="Century Gothic"/>
            </a:endParaRPr>
          </a:p>
          <a:p>
            <a:pPr indent="-304800" lvl="0" marL="457200" rtl="0" algn="l">
              <a:spcBef>
                <a:spcPts val="0"/>
              </a:spcBef>
              <a:spcAft>
                <a:spcPts val="0"/>
              </a:spcAft>
              <a:buClr>
                <a:srgbClr val="FFAB40"/>
              </a:buClr>
              <a:buSzPts val="1200"/>
              <a:buFont typeface="Century Gothic"/>
              <a:buChar char="●"/>
            </a:pPr>
            <a:r>
              <a:rPr b="1" lang="ru" sz="1200">
                <a:solidFill>
                  <a:schemeClr val="dk1"/>
                </a:solidFill>
                <a:highlight>
                  <a:srgbClr val="FFFFFF"/>
                </a:highlight>
                <a:latin typeface="Century Gothic"/>
                <a:ea typeface="Century Gothic"/>
                <a:cs typeface="Century Gothic"/>
                <a:sym typeface="Century Gothic"/>
              </a:rPr>
              <a:t>ENS</a:t>
            </a:r>
            <a:r>
              <a:rPr lang="ru" sz="1200">
                <a:solidFill>
                  <a:schemeClr val="dk1"/>
                </a:solidFill>
                <a:highlight>
                  <a:srgbClr val="FFFFFF"/>
                </a:highlight>
                <a:latin typeface="Century Gothic"/>
                <a:ea typeface="Century Gothic"/>
                <a:cs typeface="Century Gothic"/>
                <a:sym typeface="Century Gothic"/>
              </a:rPr>
              <a:t> (Effective Network Size) </a:t>
            </a:r>
            <a:r>
              <a:rPr lang="ru" sz="1200">
                <a:highlight>
                  <a:srgbClr val="FFFFFF"/>
                </a:highlight>
                <a:latin typeface="Century Gothic"/>
                <a:ea typeface="Century Gothic"/>
                <a:cs typeface="Century Gothic"/>
                <a:sym typeface="Century Gothic"/>
              </a:rPr>
              <a:t>- immunize nodes with highest effective network size, </a:t>
            </a:r>
            <a:r>
              <a:rPr lang="ru" sz="1200">
                <a:solidFill>
                  <a:schemeClr val="dk1"/>
                </a:solidFill>
                <a:highlight>
                  <a:srgbClr val="FFFFFF"/>
                </a:highlight>
                <a:latin typeface="Century Gothic"/>
                <a:ea typeface="Century Gothic"/>
                <a:cs typeface="Century Gothic"/>
                <a:sym typeface="Century Gothic"/>
              </a:rPr>
              <a:t>ENS = n - 2t/n</a:t>
            </a:r>
            <a:r>
              <a:rPr lang="ru" sz="1200">
                <a:highlight>
                  <a:srgbClr val="FFFFFF"/>
                </a:highlight>
                <a:latin typeface="Century Gothic"/>
                <a:ea typeface="Century Gothic"/>
                <a:cs typeface="Century Gothic"/>
                <a:sym typeface="Century Gothic"/>
              </a:rPr>
              <a:t>, </a:t>
            </a:r>
            <a:r>
              <a:rPr lang="ru" sz="1200">
                <a:solidFill>
                  <a:schemeClr val="dk1"/>
                </a:solidFill>
                <a:highlight>
                  <a:srgbClr val="FFFFFF"/>
                </a:highlight>
                <a:latin typeface="Century Gothic"/>
                <a:ea typeface="Century Gothic"/>
                <a:cs typeface="Century Gothic"/>
                <a:sym typeface="Century Gothic"/>
              </a:rPr>
              <a:t>n</a:t>
            </a:r>
            <a:r>
              <a:rPr lang="ru" sz="1200">
                <a:highlight>
                  <a:srgbClr val="FFFFFF"/>
                </a:highlight>
                <a:latin typeface="Century Gothic"/>
                <a:ea typeface="Century Gothic"/>
                <a:cs typeface="Century Gothic"/>
                <a:sym typeface="Century Gothic"/>
              </a:rPr>
              <a:t> - total number of nodes in egocentric network excluding ego, </a:t>
            </a:r>
            <a:r>
              <a:rPr lang="ru" sz="1200">
                <a:solidFill>
                  <a:schemeClr val="dk1"/>
                </a:solidFill>
                <a:highlight>
                  <a:srgbClr val="FFFFFF"/>
                </a:highlight>
                <a:latin typeface="Century Gothic"/>
                <a:ea typeface="Century Gothic"/>
                <a:cs typeface="Century Gothic"/>
                <a:sym typeface="Century Gothic"/>
              </a:rPr>
              <a:t>t</a:t>
            </a:r>
            <a:r>
              <a:rPr lang="ru" sz="1200">
                <a:highlight>
                  <a:srgbClr val="FFFFFF"/>
                </a:highlight>
                <a:latin typeface="Century Gothic"/>
                <a:ea typeface="Century Gothic"/>
                <a:cs typeface="Century Gothic"/>
                <a:sym typeface="Century Gothic"/>
              </a:rPr>
              <a:t> - number of ties in the egocentric network (excluding ties to the ego).</a:t>
            </a:r>
            <a:endParaRPr sz="1200">
              <a:highlight>
                <a:srgbClr val="FFFFFF"/>
              </a:highlight>
              <a:latin typeface="Century Gothic"/>
              <a:ea typeface="Century Gothic"/>
              <a:cs typeface="Century Gothic"/>
              <a:sym typeface="Century Gothic"/>
            </a:endParaRPr>
          </a:p>
          <a:p>
            <a:pPr indent="-304800" lvl="0" marL="457200" rtl="0" algn="l">
              <a:spcBef>
                <a:spcPts val="0"/>
              </a:spcBef>
              <a:spcAft>
                <a:spcPts val="0"/>
              </a:spcAft>
              <a:buClr>
                <a:srgbClr val="FFAB40"/>
              </a:buClr>
              <a:buSzPts val="1200"/>
              <a:buFont typeface="Century Gothic"/>
              <a:buChar char="●"/>
            </a:pPr>
            <a:r>
              <a:rPr lang="ru" sz="1200">
                <a:solidFill>
                  <a:schemeClr val="dk1"/>
                </a:solidFill>
                <a:highlight>
                  <a:srgbClr val="FFFFFF"/>
                </a:highlight>
                <a:latin typeface="Century Gothic"/>
                <a:ea typeface="Century Gothic"/>
                <a:cs typeface="Century Gothic"/>
                <a:sym typeface="Century Gothic"/>
              </a:rPr>
              <a:t>NB (Nonbacktracking Centralities)</a:t>
            </a:r>
            <a:r>
              <a:rPr lang="ru" sz="1200">
                <a:highlight>
                  <a:srgbClr val="FFFFFF"/>
                </a:highlight>
                <a:latin typeface="Century Gothic"/>
                <a:ea typeface="Century Gothic"/>
                <a:cs typeface="Century Gothic"/>
                <a:sym typeface="Century Gothic"/>
              </a:rPr>
              <a:t>[</a:t>
            </a:r>
            <a:r>
              <a:rPr i="1" lang="ru" sz="1200">
                <a:highlight>
                  <a:srgbClr val="FFFFFF"/>
                </a:highlight>
                <a:latin typeface="Century Gothic"/>
                <a:ea typeface="Century Gothic"/>
                <a:cs typeface="Century Gothic"/>
                <a:sym typeface="Century Gothic"/>
              </a:rPr>
              <a:t>Torres et.al., 2021</a:t>
            </a:r>
            <a:r>
              <a:rPr lang="ru" sz="1200">
                <a:highlight>
                  <a:srgbClr val="FFFFFF"/>
                </a:highlight>
                <a:latin typeface="Century Gothic"/>
                <a:ea typeface="Century Gothic"/>
                <a:cs typeface="Century Gothic"/>
                <a:sym typeface="Century Gothic"/>
              </a:rPr>
              <a:t>] - protecting </a:t>
            </a:r>
            <a:r>
              <a:rPr lang="ru" sz="1200">
                <a:latin typeface="Century Gothic"/>
                <a:ea typeface="Century Gothic"/>
                <a:cs typeface="Century Gothic"/>
                <a:sym typeface="Century Gothic"/>
              </a:rPr>
              <a:t>nodes which have the largest impact on the leading eigenvalue of the nonbacktracking matrix.</a:t>
            </a:r>
            <a:endParaRPr sz="1200">
              <a:highlight>
                <a:srgbClr val="FFFFFF"/>
              </a:highlight>
              <a:latin typeface="Century Gothic"/>
              <a:ea typeface="Century Gothic"/>
              <a:cs typeface="Century Gothic"/>
              <a:sym typeface="Century Gothic"/>
            </a:endParaRPr>
          </a:p>
        </p:txBody>
      </p:sp>
      <p:pic>
        <p:nvPicPr>
          <p:cNvPr id="331" name="Google Shape;331;p38"/>
          <p:cNvPicPr preferRelativeResize="0"/>
          <p:nvPr/>
        </p:nvPicPr>
        <p:blipFill>
          <a:blip r:embed="rId3">
            <a:alphaModFix/>
          </a:blip>
          <a:stretch>
            <a:fillRect/>
          </a:stretch>
        </p:blipFill>
        <p:spPr>
          <a:xfrm>
            <a:off x="7642300" y="127301"/>
            <a:ext cx="1434975" cy="1076225"/>
          </a:xfrm>
          <a:prstGeom prst="rect">
            <a:avLst/>
          </a:prstGeom>
          <a:noFill/>
          <a:ln>
            <a:noFill/>
          </a:ln>
        </p:spPr>
      </p:pic>
      <p:sp>
        <p:nvSpPr>
          <p:cNvPr id="332" name="Google Shape;33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grpSp>
        <p:nvGrpSpPr>
          <p:cNvPr id="333" name="Google Shape;333;p38"/>
          <p:cNvGrpSpPr/>
          <p:nvPr/>
        </p:nvGrpSpPr>
        <p:grpSpPr>
          <a:xfrm>
            <a:off x="569500" y="1853400"/>
            <a:ext cx="8520600" cy="3300600"/>
            <a:chOff x="139625" y="1729575"/>
            <a:chExt cx="8520600" cy="3300600"/>
          </a:xfrm>
        </p:grpSpPr>
        <p:sp>
          <p:nvSpPr>
            <p:cNvPr id="334" name="Google Shape;334;p38"/>
            <p:cNvSpPr txBox="1"/>
            <p:nvPr/>
          </p:nvSpPr>
          <p:spPr>
            <a:xfrm>
              <a:off x="139625" y="4236075"/>
              <a:ext cx="85206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FAB40"/>
                </a:buClr>
                <a:buSzPts val="1200"/>
                <a:buFont typeface="Century Gothic"/>
                <a:buChar char="●"/>
              </a:pPr>
              <a:r>
                <a:rPr lang="ru" sz="1200">
                  <a:solidFill>
                    <a:schemeClr val="dk1"/>
                  </a:solidFill>
                  <a:latin typeface="Century Gothic"/>
                  <a:ea typeface="Century Gothic"/>
                  <a:cs typeface="Century Gothic"/>
                  <a:sym typeface="Century Gothic"/>
                </a:rPr>
                <a:t>Degree</a:t>
              </a:r>
              <a:r>
                <a:rPr lang="ru" sz="1200">
                  <a:solidFill>
                    <a:schemeClr val="dk2"/>
                  </a:solidFill>
                  <a:latin typeface="Century Gothic"/>
                  <a:ea typeface="Century Gothic"/>
                  <a:cs typeface="Century Gothic"/>
                  <a:sym typeface="Century Gothic"/>
                </a:rPr>
                <a:t>, </a:t>
              </a:r>
              <a:r>
                <a:rPr lang="ru" sz="1200">
                  <a:solidFill>
                    <a:schemeClr val="dk1"/>
                  </a:solidFill>
                  <a:latin typeface="Century Gothic"/>
                  <a:ea typeface="Century Gothic"/>
                  <a:cs typeface="Century Gothic"/>
                  <a:sym typeface="Century Gothic"/>
                </a:rPr>
                <a:t>ENS</a:t>
              </a:r>
              <a:r>
                <a:rPr lang="ru" sz="1200">
                  <a:solidFill>
                    <a:schemeClr val="dk2"/>
                  </a:solidFill>
                  <a:latin typeface="Century Gothic"/>
                  <a:ea typeface="Century Gothic"/>
                  <a:cs typeface="Century Gothic"/>
                  <a:sym typeface="Century Gothic"/>
                </a:rPr>
                <a:t> and </a:t>
              </a:r>
              <a:r>
                <a:rPr lang="ru" sz="1200">
                  <a:solidFill>
                    <a:schemeClr val="dk1"/>
                  </a:solidFill>
                  <a:latin typeface="Century Gothic"/>
                  <a:ea typeface="Century Gothic"/>
                  <a:cs typeface="Century Gothic"/>
                  <a:sym typeface="Century Gothic"/>
                </a:rPr>
                <a:t>NB </a:t>
              </a:r>
              <a:r>
                <a:rPr lang="ru" sz="1200">
                  <a:solidFill>
                    <a:schemeClr val="dk2"/>
                  </a:solidFill>
                  <a:latin typeface="Century Gothic"/>
                  <a:ea typeface="Century Gothic"/>
                  <a:cs typeface="Century Gothic"/>
                  <a:sym typeface="Century Gothic"/>
                </a:rPr>
                <a:t>deliver very similar performance in terms of eigendrop, </a:t>
              </a:r>
              <a:r>
                <a:rPr lang="ru" sz="1200">
                  <a:solidFill>
                    <a:schemeClr val="dk1"/>
                  </a:solidFill>
                  <a:latin typeface="Century Gothic"/>
                  <a:ea typeface="Century Gothic"/>
                  <a:cs typeface="Century Gothic"/>
                  <a:sym typeface="Century Gothic"/>
                </a:rPr>
                <a:t>RandN</a:t>
              </a:r>
              <a:r>
                <a:rPr lang="ru" sz="1200">
                  <a:solidFill>
                    <a:schemeClr val="dk2"/>
                  </a:solidFill>
                  <a:latin typeface="Century Gothic"/>
                  <a:ea typeface="Century Gothic"/>
                  <a:cs typeface="Century Gothic"/>
                  <a:sym typeface="Century Gothic"/>
                </a:rPr>
                <a:t> is not successful.</a:t>
              </a:r>
              <a:endParaRPr sz="1200">
                <a:solidFill>
                  <a:schemeClr val="dk2"/>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AB40"/>
                </a:buClr>
                <a:buSzPts val="1200"/>
                <a:buFont typeface="Century Gothic"/>
                <a:buChar char="●"/>
              </a:pPr>
              <a:r>
                <a:rPr lang="ru" sz="1200">
                  <a:solidFill>
                    <a:schemeClr val="dk2"/>
                  </a:solidFill>
                  <a:latin typeface="Century Gothic"/>
                  <a:ea typeface="Century Gothic"/>
                  <a:cs typeface="Century Gothic"/>
                  <a:sym typeface="Century Gothic"/>
                </a:rPr>
                <a:t>I</a:t>
              </a:r>
              <a:r>
                <a:rPr lang="ru" sz="1200">
                  <a:solidFill>
                    <a:schemeClr val="dk2"/>
                  </a:solidFill>
                  <a:latin typeface="Century Gothic"/>
                  <a:ea typeface="Century Gothic"/>
                  <a:cs typeface="Century Gothic"/>
                  <a:sym typeface="Century Gothic"/>
                </a:rPr>
                <a:t>mmunizing just 50 nodes with </a:t>
              </a:r>
              <a:r>
                <a:rPr lang="ru" sz="1200">
                  <a:solidFill>
                    <a:schemeClr val="dk1"/>
                  </a:solidFill>
                  <a:latin typeface="Century Gothic"/>
                  <a:ea typeface="Century Gothic"/>
                  <a:cs typeface="Century Gothic"/>
                  <a:sym typeface="Century Gothic"/>
                </a:rPr>
                <a:t>Degree/ENS</a:t>
              </a:r>
              <a:r>
                <a:rPr lang="ru" sz="1200">
                  <a:solidFill>
                    <a:schemeClr val="dk2"/>
                  </a:solidFill>
                  <a:latin typeface="Century Gothic"/>
                  <a:ea typeface="Century Gothic"/>
                  <a:cs typeface="Century Gothic"/>
                  <a:sym typeface="Century Gothic"/>
                </a:rPr>
                <a:t> is enough to break down the largest connected component, </a:t>
              </a:r>
              <a:r>
                <a:rPr lang="ru" sz="1200">
                  <a:solidFill>
                    <a:schemeClr val="dk1"/>
                  </a:solidFill>
                  <a:latin typeface="Century Gothic"/>
                  <a:ea typeface="Century Gothic"/>
                  <a:cs typeface="Century Gothic"/>
                  <a:sym typeface="Century Gothic"/>
                </a:rPr>
                <a:t>RandN</a:t>
              </a:r>
              <a:r>
                <a:rPr lang="ru" sz="1200">
                  <a:solidFill>
                    <a:schemeClr val="dk2"/>
                  </a:solidFill>
                  <a:latin typeface="Century Gothic"/>
                  <a:ea typeface="Century Gothic"/>
                  <a:cs typeface="Century Gothic"/>
                  <a:sym typeface="Century Gothic"/>
                </a:rPr>
                <a:t> has a low impact on connectivity. </a:t>
              </a:r>
              <a:endParaRPr sz="1200">
                <a:solidFill>
                  <a:schemeClr val="dk2"/>
                </a:solidFill>
                <a:latin typeface="Century Gothic"/>
                <a:ea typeface="Century Gothic"/>
                <a:cs typeface="Century Gothic"/>
                <a:sym typeface="Century Gothic"/>
              </a:endParaRPr>
            </a:p>
          </p:txBody>
        </p:sp>
        <p:pic>
          <p:nvPicPr>
            <p:cNvPr id="335" name="Google Shape;335;p38"/>
            <p:cNvPicPr preferRelativeResize="0"/>
            <p:nvPr/>
          </p:nvPicPr>
          <p:blipFill>
            <a:blip r:embed="rId4">
              <a:alphaModFix/>
            </a:blip>
            <a:stretch>
              <a:fillRect/>
            </a:stretch>
          </p:blipFill>
          <p:spPr>
            <a:xfrm>
              <a:off x="4100250" y="1777075"/>
              <a:ext cx="2846124" cy="2222683"/>
            </a:xfrm>
            <a:prstGeom prst="rect">
              <a:avLst/>
            </a:prstGeom>
            <a:noFill/>
            <a:ln>
              <a:noFill/>
            </a:ln>
          </p:spPr>
        </p:pic>
        <p:pic>
          <p:nvPicPr>
            <p:cNvPr id="336" name="Google Shape;336;p38"/>
            <p:cNvPicPr preferRelativeResize="0"/>
            <p:nvPr/>
          </p:nvPicPr>
          <p:blipFill>
            <a:blip r:embed="rId5">
              <a:alphaModFix/>
            </a:blip>
            <a:stretch>
              <a:fillRect/>
            </a:stretch>
          </p:blipFill>
          <p:spPr>
            <a:xfrm>
              <a:off x="1016600" y="1729575"/>
              <a:ext cx="2977224" cy="2317675"/>
            </a:xfrm>
            <a:prstGeom prst="rect">
              <a:avLst/>
            </a:prstGeom>
            <a:noFill/>
            <a:ln>
              <a:noFill/>
            </a:ln>
          </p:spPr>
        </p:pic>
        <p:pic>
          <p:nvPicPr>
            <p:cNvPr id="337" name="Google Shape;337;p38"/>
            <p:cNvPicPr preferRelativeResize="0"/>
            <p:nvPr/>
          </p:nvPicPr>
          <p:blipFill>
            <a:blip r:embed="rId6">
              <a:alphaModFix/>
            </a:blip>
            <a:stretch>
              <a:fillRect/>
            </a:stretch>
          </p:blipFill>
          <p:spPr>
            <a:xfrm>
              <a:off x="2557550" y="3946550"/>
              <a:ext cx="3169150" cy="335125"/>
            </a:xfrm>
            <a:prstGeom prst="rect">
              <a:avLst/>
            </a:prstGeom>
            <a:noFill/>
            <a:ln>
              <a:noFill/>
            </a:ln>
          </p:spPr>
        </p:pic>
        <p:sp>
          <p:nvSpPr>
            <p:cNvPr id="338" name="Google Shape;338;p38"/>
            <p:cNvSpPr/>
            <p:nvPr/>
          </p:nvSpPr>
          <p:spPr>
            <a:xfrm>
              <a:off x="3850975" y="4236075"/>
              <a:ext cx="720900" cy="9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8"/>
          <p:cNvSpPr txBox="1"/>
          <p:nvPr/>
        </p:nvSpPr>
        <p:spPr>
          <a:xfrm>
            <a:off x="45575" y="2861200"/>
            <a:ext cx="1509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accent4"/>
                </a:solidFill>
                <a:latin typeface="Century Gothic"/>
                <a:ea typeface="Century Gothic"/>
                <a:cs typeface="Century Gothic"/>
                <a:sym typeface="Century Gothic"/>
              </a:rPr>
              <a:t>Higher is better</a:t>
            </a:r>
            <a:endParaRPr sz="1200">
              <a:solidFill>
                <a:schemeClr val="accent4"/>
              </a:solidFill>
              <a:latin typeface="Century Gothic"/>
              <a:ea typeface="Century Gothic"/>
              <a:cs typeface="Century Gothic"/>
              <a:sym typeface="Century Gothic"/>
            </a:endParaRPr>
          </a:p>
        </p:txBody>
      </p:sp>
      <p:sp>
        <p:nvSpPr>
          <p:cNvPr id="340" name="Google Shape;340;p38"/>
          <p:cNvSpPr txBox="1"/>
          <p:nvPr/>
        </p:nvSpPr>
        <p:spPr>
          <a:xfrm>
            <a:off x="7245900" y="2861200"/>
            <a:ext cx="1509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accent4"/>
                </a:solidFill>
                <a:latin typeface="Century Gothic"/>
                <a:ea typeface="Century Gothic"/>
                <a:cs typeface="Century Gothic"/>
                <a:sym typeface="Century Gothic"/>
              </a:rPr>
              <a:t>Lower</a:t>
            </a:r>
            <a:r>
              <a:rPr lang="ru" sz="1200">
                <a:solidFill>
                  <a:schemeClr val="accent4"/>
                </a:solidFill>
                <a:latin typeface="Century Gothic"/>
                <a:ea typeface="Century Gothic"/>
                <a:cs typeface="Century Gothic"/>
                <a:sym typeface="Century Gothic"/>
              </a:rPr>
              <a:t> is better</a:t>
            </a:r>
            <a:endParaRPr sz="1200">
              <a:solidFill>
                <a:schemeClr val="accent4"/>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311700" y="8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lang="ru" sz="2500">
                <a:solidFill>
                  <a:schemeClr val="accent5"/>
                </a:solidFill>
                <a:highlight>
                  <a:srgbClr val="FFFFFF"/>
                </a:highlight>
                <a:latin typeface="Century Gothic"/>
                <a:ea typeface="Century Gothic"/>
                <a:cs typeface="Century Gothic"/>
                <a:sym typeface="Century Gothic"/>
              </a:rPr>
              <a:t>Evaluation of Attack Mitigation</a:t>
            </a:r>
            <a:endParaRPr sz="2500">
              <a:solidFill>
                <a:schemeClr val="accent5"/>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
        <p:nvSpPr>
          <p:cNvPr id="346" name="Google Shape;346;p39"/>
          <p:cNvSpPr txBox="1"/>
          <p:nvPr/>
        </p:nvSpPr>
        <p:spPr>
          <a:xfrm>
            <a:off x="420000" y="710525"/>
            <a:ext cx="85206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ru">
                <a:solidFill>
                  <a:schemeClr val="dk1"/>
                </a:solidFill>
                <a:latin typeface="Century Gothic"/>
                <a:ea typeface="Century Gothic"/>
                <a:cs typeface="Century Gothic"/>
                <a:sym typeface="Century Gothic"/>
              </a:rPr>
              <a:t>Attack Mitigation</a:t>
            </a:r>
            <a:r>
              <a:rPr lang="ru">
                <a:solidFill>
                  <a:schemeClr val="accent3"/>
                </a:solidFill>
                <a:latin typeface="Century Gothic"/>
                <a:ea typeface="Century Gothic"/>
                <a:cs typeface="Century Gothic"/>
                <a:sym typeface="Century Gothic"/>
              </a:rPr>
              <a:t> - </a:t>
            </a:r>
            <a:r>
              <a:rPr lang="ru">
                <a:solidFill>
                  <a:schemeClr val="dk2"/>
                </a:solidFill>
                <a:latin typeface="Century Gothic"/>
                <a:ea typeface="Century Gothic"/>
                <a:cs typeface="Century Gothic"/>
                <a:sym typeface="Century Gothic"/>
              </a:rPr>
              <a:t>minimizing the number of Infected (I), Dormant (I</a:t>
            </a:r>
            <a:r>
              <a:rPr baseline="-25000" lang="ru">
                <a:solidFill>
                  <a:schemeClr val="dk2"/>
                </a:solidFill>
                <a:latin typeface="Century Gothic"/>
                <a:ea typeface="Century Gothic"/>
                <a:cs typeface="Century Gothic"/>
                <a:sym typeface="Century Gothic"/>
              </a:rPr>
              <a:t>D</a:t>
            </a:r>
            <a:r>
              <a:rPr lang="ru">
                <a:solidFill>
                  <a:schemeClr val="dk2"/>
                </a:solidFill>
                <a:latin typeface="Century Gothic"/>
                <a:ea typeface="Century Gothic"/>
                <a:cs typeface="Century Gothic"/>
                <a:sym typeface="Century Gothic"/>
              </a:rPr>
              <a:t>), and Recovered (R) nodes.</a:t>
            </a:r>
            <a:endParaRPr baseline="-25000">
              <a:solidFill>
                <a:schemeClr val="dk2"/>
              </a:solidFill>
              <a:latin typeface="Century Gothic"/>
              <a:ea typeface="Century Gothic"/>
              <a:cs typeface="Century Gothic"/>
              <a:sym typeface="Century Gothic"/>
            </a:endParaRPr>
          </a:p>
        </p:txBody>
      </p:sp>
      <p:pic>
        <p:nvPicPr>
          <p:cNvPr id="347" name="Google Shape;347;p39"/>
          <p:cNvPicPr preferRelativeResize="0"/>
          <p:nvPr/>
        </p:nvPicPr>
        <p:blipFill>
          <a:blip r:embed="rId3">
            <a:alphaModFix/>
          </a:blip>
          <a:stretch>
            <a:fillRect/>
          </a:stretch>
        </p:blipFill>
        <p:spPr>
          <a:xfrm>
            <a:off x="858900" y="1527649"/>
            <a:ext cx="7973400" cy="2022465"/>
          </a:xfrm>
          <a:prstGeom prst="rect">
            <a:avLst/>
          </a:prstGeom>
          <a:noFill/>
          <a:ln>
            <a:noFill/>
          </a:ln>
        </p:spPr>
      </p:pic>
      <p:sp>
        <p:nvSpPr>
          <p:cNvPr id="348" name="Google Shape;348;p39"/>
          <p:cNvSpPr txBox="1"/>
          <p:nvPr/>
        </p:nvSpPr>
        <p:spPr>
          <a:xfrm>
            <a:off x="263425" y="3653475"/>
            <a:ext cx="8309700" cy="12189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accent4"/>
              </a:buClr>
              <a:buSzPts val="1200"/>
              <a:buFont typeface="Century Gothic"/>
              <a:buChar char="●"/>
            </a:pPr>
            <a:r>
              <a:rPr lang="ru" sz="1200">
                <a:solidFill>
                  <a:schemeClr val="dk1"/>
                </a:solidFill>
                <a:latin typeface="Century Gothic"/>
                <a:ea typeface="Century Gothic"/>
                <a:cs typeface="Century Gothic"/>
                <a:sym typeface="Century Gothic"/>
              </a:rPr>
              <a:t>Node Hardening, </a:t>
            </a:r>
            <a:r>
              <a:rPr lang="ru" sz="1200">
                <a:solidFill>
                  <a:schemeClr val="dk2"/>
                </a:solidFill>
                <a:latin typeface="Century Gothic"/>
                <a:ea typeface="Century Gothic"/>
                <a:cs typeface="Century Gothic"/>
                <a:sym typeface="Century Gothic"/>
              </a:rPr>
              <a:t> </a:t>
            </a:r>
            <a:r>
              <a:rPr lang="ru" sz="1200">
                <a:solidFill>
                  <a:schemeClr val="dk1"/>
                </a:solidFill>
                <a:latin typeface="Century Gothic"/>
                <a:ea typeface="Century Gothic"/>
                <a:cs typeface="Century Gothic"/>
                <a:sym typeface="Century Gothic"/>
              </a:rPr>
              <a:t>Community Isolation </a:t>
            </a:r>
            <a:r>
              <a:rPr lang="ru" sz="1200">
                <a:solidFill>
                  <a:schemeClr val="dk2"/>
                </a:solidFill>
                <a:latin typeface="Century Gothic"/>
                <a:ea typeface="Century Gothic"/>
                <a:cs typeface="Century Gothic"/>
                <a:sym typeface="Century Gothic"/>
              </a:rPr>
              <a:t>and </a:t>
            </a:r>
            <a:r>
              <a:rPr lang="ru" sz="1200">
                <a:solidFill>
                  <a:schemeClr val="dk1"/>
                </a:solidFill>
                <a:latin typeface="Century Gothic"/>
                <a:ea typeface="Century Gothic"/>
                <a:cs typeface="Century Gothic"/>
                <a:sym typeface="Century Gothic"/>
              </a:rPr>
              <a:t>Hybrid</a:t>
            </a:r>
            <a:r>
              <a:rPr lang="ru" sz="1200">
                <a:solidFill>
                  <a:schemeClr val="dk2"/>
                </a:solidFill>
                <a:latin typeface="Century Gothic"/>
                <a:ea typeface="Century Gothic"/>
                <a:cs typeface="Century Gothic"/>
                <a:sym typeface="Century Gothic"/>
              </a:rPr>
              <a:t> strategies are the most successful at attack mitigation.</a:t>
            </a:r>
            <a:endParaRPr sz="1200">
              <a:solidFill>
                <a:schemeClr val="dk2"/>
              </a:solidFill>
              <a:latin typeface="Century Gothic"/>
              <a:ea typeface="Century Gothic"/>
              <a:cs typeface="Century Gothic"/>
              <a:sym typeface="Century Gothic"/>
            </a:endParaRPr>
          </a:p>
          <a:p>
            <a:pPr indent="-304800" lvl="0" marL="457200" rtl="0" algn="just">
              <a:lnSpc>
                <a:spcPct val="115000"/>
              </a:lnSpc>
              <a:spcBef>
                <a:spcPts val="0"/>
              </a:spcBef>
              <a:spcAft>
                <a:spcPts val="0"/>
              </a:spcAft>
              <a:buClr>
                <a:schemeClr val="accent4"/>
              </a:buClr>
              <a:buSzPts val="1200"/>
              <a:buFont typeface="Century Gothic"/>
              <a:buChar char="●"/>
            </a:pPr>
            <a:r>
              <a:rPr lang="ru" sz="1200">
                <a:solidFill>
                  <a:schemeClr val="dk2"/>
                </a:solidFill>
                <a:latin typeface="Century Gothic"/>
                <a:ea typeface="Century Gothic"/>
                <a:cs typeface="Century Gothic"/>
                <a:sym typeface="Century Gothic"/>
              </a:rPr>
              <a:t>Infection rate is 97% before defense, and gets to 1% on port 22 after degree-based </a:t>
            </a:r>
            <a:r>
              <a:rPr lang="ru" sz="1200">
                <a:solidFill>
                  <a:schemeClr val="dk1"/>
                </a:solidFill>
                <a:latin typeface="Century Gothic"/>
                <a:ea typeface="Century Gothic"/>
                <a:cs typeface="Century Gothic"/>
                <a:sym typeface="Century Gothic"/>
              </a:rPr>
              <a:t>Node Hardening</a:t>
            </a:r>
            <a:r>
              <a:rPr lang="ru" sz="1200">
                <a:solidFill>
                  <a:schemeClr val="dk2"/>
                </a:solidFill>
                <a:latin typeface="Century Gothic"/>
                <a:ea typeface="Century Gothic"/>
                <a:cs typeface="Century Gothic"/>
                <a:sym typeface="Century Gothic"/>
              </a:rPr>
              <a:t>, and 11% on port 80 with hybrid </a:t>
            </a:r>
            <a:r>
              <a:rPr lang="ru" sz="1200">
                <a:solidFill>
                  <a:schemeClr val="dk1"/>
                </a:solidFill>
                <a:latin typeface="Century Gothic"/>
                <a:ea typeface="Century Gothic"/>
                <a:cs typeface="Century Gothic"/>
                <a:sym typeface="Century Gothic"/>
              </a:rPr>
              <a:t>Node Split+Community Isolation.</a:t>
            </a:r>
            <a:endParaRPr sz="12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sp>
        <p:nvSpPr>
          <p:cNvPr id="349" name="Google Shape;3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50" name="Google Shape;350;p39"/>
          <p:cNvSpPr txBox="1"/>
          <p:nvPr/>
        </p:nvSpPr>
        <p:spPr>
          <a:xfrm>
            <a:off x="1893325" y="1308025"/>
            <a:ext cx="93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Port 22</a:t>
            </a:r>
            <a:endParaRPr sz="1000">
              <a:solidFill>
                <a:schemeClr val="dk1"/>
              </a:solidFill>
            </a:endParaRPr>
          </a:p>
        </p:txBody>
      </p:sp>
      <p:sp>
        <p:nvSpPr>
          <p:cNvPr id="351" name="Google Shape;351;p39"/>
          <p:cNvSpPr txBox="1"/>
          <p:nvPr/>
        </p:nvSpPr>
        <p:spPr>
          <a:xfrm>
            <a:off x="4489088" y="1308025"/>
            <a:ext cx="93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Port 80</a:t>
            </a:r>
            <a:endParaRPr sz="1000">
              <a:solidFill>
                <a:schemeClr val="dk1"/>
              </a:solidFill>
            </a:endParaRPr>
          </a:p>
        </p:txBody>
      </p:sp>
      <p:sp>
        <p:nvSpPr>
          <p:cNvPr id="352" name="Google Shape;352;p39"/>
          <p:cNvSpPr txBox="1"/>
          <p:nvPr/>
        </p:nvSpPr>
        <p:spPr>
          <a:xfrm>
            <a:off x="7084850" y="1280075"/>
            <a:ext cx="93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Port 443</a:t>
            </a:r>
            <a:endParaRPr sz="1000">
              <a:solidFill>
                <a:schemeClr val="dk1"/>
              </a:solidFill>
            </a:endParaRPr>
          </a:p>
        </p:txBody>
      </p:sp>
      <p:sp>
        <p:nvSpPr>
          <p:cNvPr id="353" name="Google Shape;353;p39"/>
          <p:cNvSpPr txBox="1"/>
          <p:nvPr/>
        </p:nvSpPr>
        <p:spPr>
          <a:xfrm>
            <a:off x="-30225" y="2206300"/>
            <a:ext cx="1509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accent4"/>
                </a:solidFill>
                <a:latin typeface="Century Gothic"/>
                <a:ea typeface="Century Gothic"/>
                <a:cs typeface="Century Gothic"/>
                <a:sym typeface="Century Gothic"/>
              </a:rPr>
              <a:t>Lower</a:t>
            </a:r>
            <a:r>
              <a:rPr lang="ru" sz="1200">
                <a:solidFill>
                  <a:schemeClr val="accent4"/>
                </a:solidFill>
                <a:latin typeface="Century Gothic"/>
                <a:ea typeface="Century Gothic"/>
                <a:cs typeface="Century Gothic"/>
                <a:sym typeface="Century Gothic"/>
              </a:rPr>
              <a:t> is better</a:t>
            </a:r>
            <a:endParaRPr sz="1200">
              <a:solidFill>
                <a:schemeClr val="accent4"/>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Limitations and Future Directions</a:t>
            </a:r>
            <a:endParaRPr>
              <a:solidFill>
                <a:schemeClr val="accent5"/>
              </a:solidFill>
              <a:latin typeface="Century Gothic"/>
              <a:ea typeface="Century Gothic"/>
              <a:cs typeface="Century Gothic"/>
              <a:sym typeface="Century Gothic"/>
            </a:endParaRPr>
          </a:p>
        </p:txBody>
      </p:sp>
      <p:sp>
        <p:nvSpPr>
          <p:cNvPr id="359" name="Google Shape;35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We assume that the attacker has no knowledge about the defense.</a:t>
            </a:r>
            <a:endParaRPr sz="1600">
              <a:latin typeface="Century Gothic"/>
              <a:ea typeface="Century Gothic"/>
              <a:cs typeface="Century Gothic"/>
              <a:sym typeface="Century Gothic"/>
            </a:endParaRPr>
          </a:p>
          <a:p>
            <a:pPr indent="0" lvl="0" marL="457200" rtl="0" algn="just">
              <a:spcBef>
                <a:spcPts val="0"/>
              </a:spcBef>
              <a:spcAft>
                <a:spcPts val="0"/>
              </a:spcAft>
              <a:buNone/>
            </a:pPr>
            <a:r>
              <a:rPr lang="ru" sz="1600">
                <a:latin typeface="Century Gothic"/>
                <a:ea typeface="Century Gothic"/>
                <a:cs typeface="Century Gothic"/>
                <a:sym typeface="Century Gothic"/>
              </a:rPr>
              <a:t>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We do not look at the multi-step game of attack and defense counterparts and how the methodology should change, but our results may serve as a basis for this direction.</a:t>
            </a:r>
            <a:endParaRPr sz="1600">
              <a:latin typeface="Century Gothic"/>
              <a:ea typeface="Century Gothic"/>
              <a:cs typeface="Century Gothic"/>
              <a:sym typeface="Century Gothic"/>
            </a:endParaRPr>
          </a:p>
          <a:p>
            <a:pPr indent="0" lvl="0" marL="457200" rtl="0" algn="just">
              <a:spcBef>
                <a:spcPts val="0"/>
              </a:spcBef>
              <a:spcAft>
                <a:spcPts val="0"/>
              </a:spcAft>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Some defenses we proposed may be hard to implement in practice because it may appear expensive.</a:t>
            </a:r>
            <a:endParaRPr sz="1750">
              <a:highlight>
                <a:srgbClr val="F8F8F8"/>
              </a:highlight>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Conclusion</a:t>
            </a:r>
            <a:endParaRPr>
              <a:solidFill>
                <a:schemeClr val="accent5"/>
              </a:solidFill>
              <a:latin typeface="Century Gothic"/>
              <a:ea typeface="Century Gothic"/>
              <a:cs typeface="Century Gothic"/>
              <a:sym typeface="Century Gothic"/>
            </a:endParaRPr>
          </a:p>
        </p:txBody>
      </p:sp>
      <p:sp>
        <p:nvSpPr>
          <p:cNvPr id="365" name="Google Shape;365;p41"/>
          <p:cNvSpPr txBox="1"/>
          <p:nvPr>
            <p:ph idx="1" type="body"/>
          </p:nvPr>
        </p:nvSpPr>
        <p:spPr>
          <a:xfrm>
            <a:off x="311700" y="1017725"/>
            <a:ext cx="8520600" cy="39603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Clr>
                <a:schemeClr val="dk1"/>
              </a:buClr>
              <a:buSzPts val="1100"/>
              <a:buFont typeface="Arial"/>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Cyber networks can be made resilient against SPM malware by modifying their topological structures.</a:t>
            </a:r>
            <a:endParaRPr sz="1600">
              <a:latin typeface="Century Gothic"/>
              <a:ea typeface="Century Gothic"/>
              <a:cs typeface="Century Gothic"/>
              <a:sym typeface="Century Gothic"/>
            </a:endParaRPr>
          </a:p>
          <a:p>
            <a:pPr indent="0" lvl="0" marL="0" rtl="0" algn="just">
              <a:spcBef>
                <a:spcPts val="0"/>
              </a:spcBef>
              <a:spcAft>
                <a:spcPts val="0"/>
              </a:spcAft>
              <a:buClr>
                <a:schemeClr val="dk1"/>
              </a:buClr>
              <a:buSzPts val="1100"/>
              <a:buFont typeface="Arial"/>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The most effective defenses exploit the inherent hierarchy in networks to identify key super-spreaders and allocate security budgets to protect them.</a:t>
            </a:r>
            <a:endParaRPr sz="1600">
              <a:latin typeface="Century Gothic"/>
              <a:ea typeface="Century Gothic"/>
              <a:cs typeface="Century Gothic"/>
              <a:sym typeface="Century Gothic"/>
            </a:endParaRPr>
          </a:p>
          <a:p>
            <a:pPr indent="0" lvl="0" marL="457200" rtl="0" algn="just">
              <a:spcBef>
                <a:spcPts val="0"/>
              </a:spcBef>
              <a:spcAft>
                <a:spcPts val="0"/>
              </a:spcAft>
              <a:buClr>
                <a:schemeClr val="dk1"/>
              </a:buClr>
              <a:buSzPts val="1100"/>
              <a:buFont typeface="Arial"/>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Our newly proposed NodeSplit method increases the effectiveness of defenses by balancing the connections of hubs via reconfiguring communication.</a:t>
            </a:r>
            <a:endParaRPr sz="1600">
              <a:latin typeface="Century Gothic"/>
              <a:ea typeface="Century Gothic"/>
              <a:cs typeface="Century Gothic"/>
              <a:sym typeface="Century Gothic"/>
            </a:endParaRPr>
          </a:p>
          <a:p>
            <a:pPr indent="0" lvl="0" marL="0" rtl="0" algn="just">
              <a:spcBef>
                <a:spcPts val="0"/>
              </a:spcBef>
              <a:spcAft>
                <a:spcPts val="0"/>
              </a:spcAft>
              <a:buClr>
                <a:schemeClr val="dk1"/>
              </a:buClr>
              <a:buSzPts val="1100"/>
              <a:buFont typeface="Arial"/>
              <a:buNone/>
            </a:pPr>
            <a:r>
              <a:t/>
            </a:r>
            <a:endParaRPr sz="1400">
              <a:solidFill>
                <a:schemeClr val="accent3"/>
              </a:solidFill>
              <a:latin typeface="Century Gothic"/>
              <a:ea typeface="Century Gothic"/>
              <a:cs typeface="Century Gothic"/>
              <a:sym typeface="Century Gothic"/>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Cyber attacks</a:t>
            </a:r>
            <a:endParaRPr>
              <a:solidFill>
                <a:schemeClr val="accent5"/>
              </a:solidFill>
              <a:latin typeface="Century Gothic"/>
              <a:ea typeface="Century Gothic"/>
              <a:cs typeface="Century Gothic"/>
              <a:sym typeface="Century Gothic"/>
            </a:endParaRPr>
          </a:p>
        </p:txBody>
      </p:sp>
      <p:sp>
        <p:nvSpPr>
          <p:cNvPr id="67" name="Google Shape;67;p15"/>
          <p:cNvSpPr txBox="1"/>
          <p:nvPr>
            <p:ph idx="1" type="body"/>
          </p:nvPr>
        </p:nvSpPr>
        <p:spPr>
          <a:xfrm>
            <a:off x="311700" y="1152475"/>
            <a:ext cx="8520600" cy="1981800"/>
          </a:xfrm>
          <a:prstGeom prst="rect">
            <a:avLst/>
          </a:prstGeom>
          <a:noFill/>
        </p:spPr>
        <p:txBody>
          <a:bodyPr anchorCtr="0" anchor="t" bIns="91425" lIns="91425" spcFirstLastPara="1" rIns="91425" wrap="square" tIns="91425">
            <a:normAutofit/>
          </a:bodyPr>
          <a:lstStyle/>
          <a:p>
            <a:pPr indent="-323850" lvl="0" marL="457200" rtl="0" algn="just">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Cyber attacks include </a:t>
            </a:r>
            <a:r>
              <a:rPr lang="ru" sz="1500">
                <a:solidFill>
                  <a:srgbClr val="DD7E6B"/>
                </a:solidFill>
                <a:latin typeface="Century Gothic"/>
                <a:ea typeface="Century Gothic"/>
                <a:cs typeface="Century Gothic"/>
                <a:sym typeface="Century Gothic"/>
              </a:rPr>
              <a:t>self-propagating malware (SPM)</a:t>
            </a:r>
            <a:r>
              <a:rPr lang="ru" sz="1500">
                <a:latin typeface="Century Gothic"/>
                <a:ea typeface="Century Gothic"/>
                <a:cs typeface="Century Gothic"/>
                <a:sym typeface="Century Gothic"/>
              </a:rPr>
              <a:t>, </a:t>
            </a:r>
            <a:r>
              <a:rPr lang="ru" sz="1500">
                <a:solidFill>
                  <a:srgbClr val="DD7E6B"/>
                </a:solidFill>
                <a:latin typeface="Century Gothic"/>
                <a:ea typeface="Century Gothic"/>
                <a:cs typeface="Century Gothic"/>
                <a:sym typeface="Century Gothic"/>
              </a:rPr>
              <a:t>distributed denial-of-service (DDoS)</a:t>
            </a:r>
            <a:r>
              <a:rPr lang="ru" sz="1500">
                <a:latin typeface="Century Gothic"/>
                <a:ea typeface="Century Gothic"/>
                <a:cs typeface="Century Gothic"/>
                <a:sym typeface="Century Gothic"/>
              </a:rPr>
              <a:t>, </a:t>
            </a:r>
            <a:r>
              <a:rPr lang="ru" sz="1500">
                <a:solidFill>
                  <a:srgbClr val="DD7E6B"/>
                </a:solidFill>
                <a:latin typeface="Century Gothic"/>
                <a:ea typeface="Century Gothic"/>
                <a:cs typeface="Century Gothic"/>
                <a:sym typeface="Century Gothic"/>
              </a:rPr>
              <a:t>advanced persistent threat (APT)</a:t>
            </a:r>
            <a:r>
              <a:rPr lang="ru" sz="1500">
                <a:latin typeface="Century Gothic"/>
                <a:ea typeface="Century Gothic"/>
                <a:cs typeface="Century Gothic"/>
                <a:sym typeface="Century Gothic"/>
              </a:rPr>
              <a:t>, and many others. </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500">
              <a:latin typeface="Century Gothic"/>
              <a:ea typeface="Century Gothic"/>
              <a:cs typeface="Century Gothic"/>
              <a:sym typeface="Century Gothic"/>
            </a:endParaRPr>
          </a:p>
          <a:p>
            <a:pPr indent="-323850" lvl="0" marL="457200" rtl="0" algn="just">
              <a:spcBef>
                <a:spcPts val="0"/>
              </a:spcBef>
              <a:spcAft>
                <a:spcPts val="0"/>
              </a:spcAft>
              <a:buClr>
                <a:schemeClr val="accent4"/>
              </a:buClr>
              <a:buSzPts val="1500"/>
              <a:buFont typeface="Century Gothic"/>
              <a:buChar char="●"/>
            </a:pPr>
            <a:r>
              <a:rPr lang="ru" sz="1500">
                <a:solidFill>
                  <a:srgbClr val="DD7E6B"/>
                </a:solidFill>
                <a:latin typeface="Century Gothic"/>
                <a:ea typeface="Century Gothic"/>
                <a:cs typeface="Century Gothic"/>
                <a:sym typeface="Century Gothic"/>
              </a:rPr>
              <a:t>SPM </a:t>
            </a:r>
            <a:r>
              <a:rPr lang="ru" sz="1500">
                <a:highlight>
                  <a:srgbClr val="FFFFFF"/>
                </a:highlight>
                <a:latin typeface="Century Gothic"/>
                <a:ea typeface="Century Gothic"/>
                <a:cs typeface="Century Gothic"/>
                <a:sym typeface="Century Gothic"/>
              </a:rPr>
              <a:t>propagates within and across networks, exploiting vulnerabilities of network services</a:t>
            </a:r>
            <a:r>
              <a:rPr lang="ru" sz="1500">
                <a:highlight>
                  <a:srgbClr val="FFFFFF"/>
                </a:highlight>
                <a:latin typeface="Century Gothic"/>
                <a:ea typeface="Century Gothic"/>
                <a:cs typeface="Century Gothic"/>
                <a:sym typeface="Century Gothic"/>
              </a:rPr>
              <a:t>.</a:t>
            </a:r>
            <a:endParaRPr sz="1500">
              <a:highlight>
                <a:srgbClr val="FFFFFF"/>
              </a:highlight>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p:txBody>
      </p:sp>
      <p:pic>
        <p:nvPicPr>
          <p:cNvPr id="68" name="Google Shape;68;p15"/>
          <p:cNvPicPr preferRelativeResize="0"/>
          <p:nvPr/>
        </p:nvPicPr>
        <p:blipFill>
          <a:blip r:embed="rId3">
            <a:alphaModFix/>
          </a:blip>
          <a:stretch>
            <a:fillRect/>
          </a:stretch>
        </p:blipFill>
        <p:spPr>
          <a:xfrm>
            <a:off x="6198325" y="3003300"/>
            <a:ext cx="2760355" cy="1704426"/>
          </a:xfrm>
          <a:prstGeom prst="rect">
            <a:avLst/>
          </a:prstGeom>
          <a:noFill/>
          <a:ln>
            <a:noFill/>
          </a:ln>
        </p:spPr>
      </p:pic>
      <p:pic>
        <p:nvPicPr>
          <p:cNvPr id="69" name="Google Shape;69;p15"/>
          <p:cNvPicPr preferRelativeResize="0"/>
          <p:nvPr/>
        </p:nvPicPr>
        <p:blipFill>
          <a:blip r:embed="rId4">
            <a:alphaModFix/>
          </a:blip>
          <a:stretch>
            <a:fillRect/>
          </a:stretch>
        </p:blipFill>
        <p:spPr>
          <a:xfrm>
            <a:off x="3348950" y="3037650"/>
            <a:ext cx="2669342" cy="1704424"/>
          </a:xfrm>
          <a:prstGeom prst="rect">
            <a:avLst/>
          </a:prstGeom>
          <a:noFill/>
          <a:ln>
            <a:noFill/>
          </a:ln>
        </p:spPr>
      </p:pic>
      <p:pic>
        <p:nvPicPr>
          <p:cNvPr id="70" name="Google Shape;70;p15"/>
          <p:cNvPicPr preferRelativeResize="0"/>
          <p:nvPr/>
        </p:nvPicPr>
        <p:blipFill>
          <a:blip r:embed="rId5">
            <a:alphaModFix/>
          </a:blip>
          <a:stretch>
            <a:fillRect/>
          </a:stretch>
        </p:blipFill>
        <p:spPr>
          <a:xfrm>
            <a:off x="7571847" y="94125"/>
            <a:ext cx="1317301" cy="1058350"/>
          </a:xfrm>
          <a:prstGeom prst="rect">
            <a:avLst/>
          </a:prstGeom>
          <a:noFill/>
          <a:ln>
            <a:noFill/>
          </a:ln>
        </p:spPr>
      </p:pic>
      <p:pic>
        <p:nvPicPr>
          <p:cNvPr id="71" name="Google Shape;71;p15"/>
          <p:cNvPicPr preferRelativeResize="0"/>
          <p:nvPr/>
        </p:nvPicPr>
        <p:blipFill>
          <a:blip r:embed="rId6">
            <a:alphaModFix/>
          </a:blip>
          <a:stretch>
            <a:fillRect/>
          </a:stretch>
        </p:blipFill>
        <p:spPr>
          <a:xfrm>
            <a:off x="569817" y="3037650"/>
            <a:ext cx="2414276" cy="1704425"/>
          </a:xfrm>
          <a:prstGeom prst="rect">
            <a:avLst/>
          </a:prstGeom>
          <a:noFill/>
          <a:ln>
            <a:noFill/>
          </a:ln>
        </p:spPr>
      </p:pic>
      <p:sp>
        <p:nvSpPr>
          <p:cNvPr id="72" name="Google Shape;72;p15"/>
          <p:cNvSpPr txBox="1"/>
          <p:nvPr/>
        </p:nvSpPr>
        <p:spPr>
          <a:xfrm>
            <a:off x="686950" y="4782850"/>
            <a:ext cx="239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900">
                <a:solidFill>
                  <a:schemeClr val="dk1"/>
                </a:solidFill>
                <a:latin typeface="Century Gothic"/>
                <a:ea typeface="Century Gothic"/>
                <a:cs typeface="Century Gothic"/>
                <a:sym typeface="Century Gothic"/>
              </a:rPr>
              <a:t>Enterprises</a:t>
            </a:r>
            <a:r>
              <a:rPr lang="ru" sz="900">
                <a:solidFill>
                  <a:schemeClr val="dk1"/>
                </a:solidFill>
                <a:latin typeface="Century Gothic"/>
                <a:ea typeface="Century Gothic"/>
                <a:cs typeface="Century Gothic"/>
                <a:sym typeface="Century Gothic"/>
              </a:rPr>
              <a:t> affected by WannaCry</a:t>
            </a:r>
            <a:endParaRPr sz="900">
              <a:solidFill>
                <a:schemeClr val="dk1"/>
              </a:solidFill>
              <a:latin typeface="Century Gothic"/>
              <a:ea typeface="Century Gothic"/>
              <a:cs typeface="Century Gothic"/>
              <a:sym typeface="Century Gothic"/>
            </a:endParaRPr>
          </a:p>
        </p:txBody>
      </p:sp>
      <p:sp>
        <p:nvSpPr>
          <p:cNvPr id="73" name="Google Shape;73;p15"/>
          <p:cNvSpPr txBox="1"/>
          <p:nvPr/>
        </p:nvSpPr>
        <p:spPr>
          <a:xfrm>
            <a:off x="3487825" y="4782850"/>
            <a:ext cx="260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900">
                <a:solidFill>
                  <a:schemeClr val="dk1"/>
                </a:solidFill>
                <a:latin typeface="Century Gothic"/>
                <a:ea typeface="Century Gothic"/>
                <a:cs typeface="Century Gothic"/>
                <a:sym typeface="Century Gothic"/>
              </a:rPr>
              <a:t>Number of attacks May 2017 - April 2018</a:t>
            </a:r>
            <a:endParaRPr sz="900">
              <a:solidFill>
                <a:schemeClr val="dk1"/>
              </a:solidFill>
              <a:latin typeface="Century Gothic"/>
              <a:ea typeface="Century Gothic"/>
              <a:cs typeface="Century Gothic"/>
              <a:sym typeface="Century Gothic"/>
            </a:endParaRPr>
          </a:p>
        </p:txBody>
      </p:sp>
      <p:sp>
        <p:nvSpPr>
          <p:cNvPr id="74" name="Google Shape;74;p15"/>
          <p:cNvSpPr txBox="1"/>
          <p:nvPr/>
        </p:nvSpPr>
        <p:spPr>
          <a:xfrm>
            <a:off x="6865200" y="4782850"/>
            <a:ext cx="260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900">
                <a:solidFill>
                  <a:schemeClr val="dk1"/>
                </a:solidFill>
                <a:latin typeface="Century Gothic"/>
                <a:ea typeface="Century Gothic"/>
                <a:cs typeface="Century Gothic"/>
                <a:sym typeface="Century Gothic"/>
              </a:rPr>
              <a:t>Colonial Pipeline System</a:t>
            </a:r>
            <a:endParaRPr sz="900">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Summary</a:t>
            </a:r>
            <a:endParaRPr>
              <a:solidFill>
                <a:schemeClr val="accent5"/>
              </a:solidFill>
              <a:latin typeface="Century Gothic"/>
              <a:ea typeface="Century Gothic"/>
              <a:cs typeface="Century Gothic"/>
              <a:sym typeface="Century Gothic"/>
            </a:endParaRPr>
          </a:p>
        </p:txBody>
      </p:sp>
      <p:sp>
        <p:nvSpPr>
          <p:cNvPr id="371" name="Google Shape;37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rgbClr val="FFAB40"/>
              </a:buClr>
              <a:buSzPts val="1600"/>
              <a:buFont typeface="Century Gothic"/>
              <a:buChar char="●"/>
            </a:pPr>
            <a:r>
              <a:rPr lang="ru" sz="1600">
                <a:latin typeface="Century Gothic"/>
                <a:ea typeface="Century Gothic"/>
                <a:cs typeface="Century Gothic"/>
                <a:sym typeface="Century Gothic"/>
              </a:rPr>
              <a:t>Proposed new compartmental model SIIDR to </a:t>
            </a:r>
            <a:r>
              <a:rPr lang="ru" sz="1600">
                <a:latin typeface="Century Gothic"/>
                <a:ea typeface="Century Gothic"/>
                <a:cs typeface="Century Gothic"/>
                <a:sym typeface="Century Gothic"/>
              </a:rPr>
              <a:t>capture SPM behavior.</a:t>
            </a:r>
            <a:endParaRPr sz="1600">
              <a:latin typeface="Century Gothic"/>
              <a:ea typeface="Century Gothic"/>
              <a:cs typeface="Century Gothic"/>
              <a:sym typeface="Century Gothic"/>
            </a:endParaRPr>
          </a:p>
          <a:p>
            <a:pPr indent="0" lvl="0" marL="457200" rtl="0" algn="just">
              <a:spcBef>
                <a:spcPts val="0"/>
              </a:spcBef>
              <a:spcAft>
                <a:spcPts val="0"/>
              </a:spcAft>
              <a:buNone/>
            </a:pPr>
            <a:r>
              <a:t/>
            </a:r>
            <a:endParaRPr sz="1600">
              <a:latin typeface="Century Gothic"/>
              <a:ea typeface="Century Gothic"/>
              <a:cs typeface="Century Gothic"/>
              <a:sym typeface="Century Gothic"/>
            </a:endParaRPr>
          </a:p>
          <a:p>
            <a:pPr indent="-330200" lvl="0" marL="457200" rtl="0" algn="just">
              <a:spcBef>
                <a:spcPts val="0"/>
              </a:spcBef>
              <a:spcAft>
                <a:spcPts val="0"/>
              </a:spcAft>
              <a:buClr>
                <a:srgbClr val="FFAB40"/>
              </a:buClr>
              <a:buSzPts val="1600"/>
              <a:buFont typeface="Century Gothic"/>
              <a:buChar char="●"/>
            </a:pPr>
            <a:r>
              <a:rPr lang="ru" sz="1600">
                <a:latin typeface="Century Gothic"/>
                <a:ea typeface="Century Gothic"/>
                <a:cs typeface="Century Gothic"/>
                <a:sym typeface="Century Gothic"/>
              </a:rPr>
              <a:t>Designed new strategies to proactively defend cybernetworks against SPM.</a:t>
            </a:r>
            <a:endParaRPr sz="1600">
              <a:latin typeface="Century Gothic"/>
              <a:ea typeface="Century Gothic"/>
              <a:cs typeface="Century Gothic"/>
              <a:sym typeface="Century Gothic"/>
            </a:endParaRPr>
          </a:p>
          <a:p>
            <a:pPr indent="0" lvl="0" marL="0" rtl="0" algn="l">
              <a:spcBef>
                <a:spcPts val="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idx="1" type="body"/>
          </p:nvPr>
        </p:nvSpPr>
        <p:spPr>
          <a:xfrm>
            <a:off x="311700" y="1152475"/>
            <a:ext cx="8520600" cy="746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3200">
                <a:solidFill>
                  <a:srgbClr val="CC0000"/>
                </a:solidFill>
                <a:latin typeface="Century Gothic"/>
                <a:ea typeface="Century Gothic"/>
                <a:cs typeface="Century Gothic"/>
                <a:sym typeface="Century Gothic"/>
              </a:rPr>
              <a:t>Thank you!</a:t>
            </a:r>
            <a:endParaRPr sz="3200">
              <a:solidFill>
                <a:srgbClr val="CC0000"/>
              </a:solidFill>
              <a:latin typeface="Century Gothic"/>
              <a:ea typeface="Century Gothic"/>
              <a:cs typeface="Century Gothic"/>
              <a:sym typeface="Century Gothic"/>
            </a:endParaRPr>
          </a:p>
        </p:txBody>
      </p:sp>
      <p:sp>
        <p:nvSpPr>
          <p:cNvPr id="377" name="Google Shape;377;p43"/>
          <p:cNvSpPr txBox="1"/>
          <p:nvPr>
            <p:ph idx="1" type="body"/>
          </p:nvPr>
        </p:nvSpPr>
        <p:spPr>
          <a:xfrm>
            <a:off x="521050" y="4295575"/>
            <a:ext cx="8520600" cy="746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2000">
                <a:solidFill>
                  <a:schemeClr val="accent5"/>
                </a:solidFill>
                <a:latin typeface="Century Gothic"/>
                <a:ea typeface="Century Gothic"/>
                <a:cs typeface="Century Gothic"/>
                <a:sym typeface="Century Gothic"/>
              </a:rPr>
              <a:t>contact: chernikova.a@northeastern.edu</a:t>
            </a:r>
            <a:endParaRPr sz="2000">
              <a:solidFill>
                <a:schemeClr val="accent5"/>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Limitation of Existing Solutions</a:t>
            </a:r>
            <a:endParaRPr>
              <a:solidFill>
                <a:schemeClr val="accent5"/>
              </a:solidFill>
              <a:latin typeface="Century Gothic"/>
              <a:ea typeface="Century Gothic"/>
              <a:cs typeface="Century Gothic"/>
              <a:sym typeface="Century Gothic"/>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Clr>
                <a:srgbClr val="FFAB40"/>
              </a:buClr>
              <a:buSzPts val="1500"/>
              <a:buFont typeface="Century Gothic"/>
              <a:buChar char="●"/>
            </a:pPr>
            <a:r>
              <a:rPr lang="ru" sz="1500">
                <a:latin typeface="Century Gothic"/>
                <a:ea typeface="Century Gothic"/>
                <a:cs typeface="Century Gothic"/>
                <a:sym typeface="Century Gothic"/>
              </a:rPr>
              <a:t>Existing defense solutions include</a:t>
            </a:r>
            <a:r>
              <a:rPr lang="ru" sz="1500">
                <a:solidFill>
                  <a:srgbClr val="93C47D"/>
                </a:solidFill>
                <a:latin typeface="Century Gothic"/>
                <a:ea typeface="Century Gothic"/>
                <a:cs typeface="Century Gothic"/>
                <a:sym typeface="Century Gothic"/>
              </a:rPr>
              <a:t> </a:t>
            </a:r>
            <a:r>
              <a:rPr lang="ru" sz="1500">
                <a:solidFill>
                  <a:srgbClr val="93C47D"/>
                </a:solidFill>
                <a:latin typeface="Century Gothic"/>
                <a:ea typeface="Century Gothic"/>
                <a:cs typeface="Century Gothic"/>
                <a:sym typeface="Century Gothic"/>
              </a:rPr>
              <a:t>firewalls</a:t>
            </a:r>
            <a:r>
              <a:rPr lang="ru" sz="1500">
                <a:solidFill>
                  <a:srgbClr val="93C47D"/>
                </a:solidFill>
                <a:latin typeface="Century Gothic"/>
                <a:ea typeface="Century Gothic"/>
                <a:cs typeface="Century Gothic"/>
                <a:sym typeface="Century Gothic"/>
              </a:rPr>
              <a:t>, network intrusion detection systems, anti-virus software</a:t>
            </a:r>
            <a:r>
              <a:rPr lang="ru" sz="1500">
                <a:latin typeface="Century Gothic"/>
                <a:ea typeface="Century Gothic"/>
                <a:cs typeface="Century Gothic"/>
                <a:sym typeface="Century Gothic"/>
              </a:rPr>
              <a:t> and many others.</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500">
              <a:latin typeface="Century Gothic"/>
              <a:ea typeface="Century Gothic"/>
              <a:cs typeface="Century Gothic"/>
              <a:sym typeface="Century Gothic"/>
            </a:endParaRPr>
          </a:p>
          <a:p>
            <a:pPr indent="-323850" lvl="0" marL="457200" rtl="0" algn="just">
              <a:spcBef>
                <a:spcPts val="0"/>
              </a:spcBef>
              <a:spcAft>
                <a:spcPts val="0"/>
              </a:spcAft>
              <a:buClr>
                <a:srgbClr val="FFAB40"/>
              </a:buClr>
              <a:buSzPts val="1500"/>
              <a:buFont typeface="Century Gothic"/>
              <a:buChar char="●"/>
            </a:pPr>
            <a:r>
              <a:rPr lang="ru" sz="1500">
                <a:latin typeface="Century Gothic"/>
                <a:ea typeface="Century Gothic"/>
                <a:cs typeface="Century Gothic"/>
                <a:sym typeface="Century Gothic"/>
              </a:rPr>
              <a:t>C</a:t>
            </a:r>
            <a:r>
              <a:rPr lang="ru" sz="1500">
                <a:latin typeface="Century Gothic"/>
                <a:ea typeface="Century Gothic"/>
                <a:cs typeface="Century Gothic"/>
                <a:sym typeface="Century Gothic"/>
              </a:rPr>
              <a:t>ontinuously evolving cyber threats may </a:t>
            </a:r>
            <a:r>
              <a:rPr lang="ru" sz="1500">
                <a:solidFill>
                  <a:srgbClr val="DD7E6B"/>
                </a:solidFill>
                <a:latin typeface="Century Gothic"/>
                <a:ea typeface="Century Gothic"/>
                <a:cs typeface="Century Gothic"/>
                <a:sym typeface="Century Gothic"/>
              </a:rPr>
              <a:t>evade the existing </a:t>
            </a:r>
            <a:r>
              <a:rPr lang="ru" sz="1500">
                <a:solidFill>
                  <a:srgbClr val="DD7E6B"/>
                </a:solidFill>
                <a:latin typeface="Century Gothic"/>
                <a:ea typeface="Century Gothic"/>
                <a:cs typeface="Century Gothic"/>
                <a:sym typeface="Century Gothic"/>
              </a:rPr>
              <a:t>defense solutions</a:t>
            </a:r>
            <a:r>
              <a:rPr lang="ru" sz="1500">
                <a:solidFill>
                  <a:srgbClr val="DD7E6B"/>
                </a:solidFill>
                <a:latin typeface="Century Gothic"/>
                <a:ea typeface="Century Gothic"/>
                <a:cs typeface="Century Gothic"/>
                <a:sym typeface="Century Gothic"/>
              </a:rPr>
              <a:t>. </a:t>
            </a:r>
            <a:endParaRPr sz="1500">
              <a:solidFill>
                <a:srgbClr val="DD7E6B"/>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500">
              <a:solidFill>
                <a:srgbClr val="DD7E6B"/>
              </a:solidFill>
              <a:latin typeface="Century Gothic"/>
              <a:ea typeface="Century Gothic"/>
              <a:cs typeface="Century Gothic"/>
              <a:sym typeface="Century Gothic"/>
            </a:endParaRPr>
          </a:p>
          <a:p>
            <a:pPr indent="-323850" lvl="0" marL="457200" rtl="0" algn="just">
              <a:spcBef>
                <a:spcPts val="0"/>
              </a:spcBef>
              <a:spcAft>
                <a:spcPts val="0"/>
              </a:spcAft>
              <a:buClr>
                <a:srgbClr val="FFAB40"/>
              </a:buClr>
              <a:buSzPts val="1500"/>
              <a:buFont typeface="Century Gothic"/>
              <a:buChar char="●"/>
            </a:pPr>
            <a:r>
              <a:rPr lang="ru" sz="1500">
                <a:latin typeface="Century Gothic"/>
                <a:ea typeface="Century Gothic"/>
                <a:cs typeface="Century Gothic"/>
                <a:sym typeface="Century Gothic"/>
              </a:rPr>
              <a:t>Protective mechanisms may appear infeasible to implement because of the possibility of </a:t>
            </a:r>
            <a:r>
              <a:rPr lang="ru" sz="1500">
                <a:solidFill>
                  <a:srgbClr val="DD7E6B"/>
                </a:solidFill>
                <a:latin typeface="Century Gothic"/>
                <a:ea typeface="Century Gothic"/>
                <a:cs typeface="Century Gothic"/>
                <a:sym typeface="Century Gothic"/>
              </a:rPr>
              <a:t>disruption of cyber networks functionality</a:t>
            </a:r>
            <a:r>
              <a:rPr lang="ru" sz="1500">
                <a:latin typeface="Century Gothic"/>
                <a:ea typeface="Century Gothic"/>
                <a:cs typeface="Century Gothic"/>
                <a:sym typeface="Century Gothic"/>
              </a:rPr>
              <a:t>. </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5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Problem</a:t>
            </a:r>
            <a:r>
              <a:rPr lang="ru">
                <a:solidFill>
                  <a:schemeClr val="accent5"/>
                </a:solidFill>
                <a:latin typeface="Century Gothic"/>
                <a:ea typeface="Century Gothic"/>
                <a:cs typeface="Century Gothic"/>
                <a:sym typeface="Century Gothic"/>
              </a:rPr>
              <a:t> Statement</a:t>
            </a:r>
            <a:endParaRPr>
              <a:solidFill>
                <a:schemeClr val="accent5"/>
              </a:solidFill>
              <a:latin typeface="Century Gothic"/>
              <a:ea typeface="Century Gothic"/>
              <a:cs typeface="Century Gothic"/>
              <a:sym typeface="Century Gothic"/>
            </a:endParaRPr>
          </a:p>
        </p:txBody>
      </p:sp>
      <p:sp>
        <p:nvSpPr>
          <p:cNvPr id="86" name="Google Shape;86;p17"/>
          <p:cNvSpPr txBox="1"/>
          <p:nvPr>
            <p:ph idx="1" type="body"/>
          </p:nvPr>
        </p:nvSpPr>
        <p:spPr>
          <a:xfrm>
            <a:off x="274550" y="1771875"/>
            <a:ext cx="8520600" cy="1372200"/>
          </a:xfrm>
          <a:prstGeom prst="rect">
            <a:avLst/>
          </a:prstGeom>
          <a:solidFill>
            <a:srgbClr val="FFF2CC"/>
          </a:solidFill>
          <a:ln cap="flat" cmpd="sng" w="9525">
            <a:solidFill>
              <a:srgbClr val="F1C232"/>
            </a:solidFill>
            <a:prstDash val="lgDashDot"/>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ru" sz="2200">
                <a:solidFill>
                  <a:srgbClr val="E69138"/>
                </a:solidFill>
                <a:latin typeface="Century Gothic"/>
                <a:ea typeface="Century Gothic"/>
                <a:cs typeface="Century Gothic"/>
                <a:sym typeface="Century Gothic"/>
              </a:rPr>
              <a:t>Increase the resilience of networks against cyber attacks by understanding the attacks behavior and</a:t>
            </a:r>
            <a:endParaRPr sz="2200">
              <a:solidFill>
                <a:srgbClr val="E69138"/>
              </a:solidFill>
              <a:latin typeface="Century Gothic"/>
              <a:ea typeface="Century Gothic"/>
              <a:cs typeface="Century Gothic"/>
              <a:sym typeface="Century Gothic"/>
            </a:endParaRPr>
          </a:p>
          <a:p>
            <a:pPr indent="0" lvl="0" marL="0" rtl="0" algn="ctr">
              <a:spcBef>
                <a:spcPts val="0"/>
              </a:spcBef>
              <a:spcAft>
                <a:spcPts val="0"/>
              </a:spcAft>
              <a:buNone/>
            </a:pPr>
            <a:r>
              <a:rPr lang="ru" sz="2200">
                <a:solidFill>
                  <a:srgbClr val="E69138"/>
                </a:solidFill>
                <a:latin typeface="Century Gothic"/>
                <a:ea typeface="Century Gothic"/>
                <a:cs typeface="Century Gothic"/>
                <a:sym typeface="Century Gothic"/>
              </a:rPr>
              <a:t>proposing</a:t>
            </a:r>
            <a:r>
              <a:rPr lang="ru" sz="2200">
                <a:solidFill>
                  <a:srgbClr val="E69138"/>
                </a:solidFill>
                <a:latin typeface="Century Gothic"/>
                <a:ea typeface="Century Gothic"/>
                <a:cs typeface="Century Gothic"/>
                <a:sym typeface="Century Gothic"/>
              </a:rPr>
              <a:t> new defense mechanisms.</a:t>
            </a:r>
            <a:endParaRPr sz="2200">
              <a:solidFill>
                <a:srgbClr val="E69138"/>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Contributions</a:t>
            </a:r>
            <a:endParaRPr>
              <a:solidFill>
                <a:schemeClr val="accent5"/>
              </a:solidFill>
              <a:latin typeface="Century Gothic"/>
              <a:ea typeface="Century Gothic"/>
              <a:cs typeface="Century Gothic"/>
              <a:sym typeface="Century Gothic"/>
            </a:endParaRPr>
          </a:p>
        </p:txBody>
      </p:sp>
      <p:sp>
        <p:nvSpPr>
          <p:cNvPr id="92" name="Google Shape;92;p18"/>
          <p:cNvSpPr txBox="1"/>
          <p:nvPr>
            <p:ph idx="1" type="body"/>
          </p:nvPr>
        </p:nvSpPr>
        <p:spPr>
          <a:xfrm>
            <a:off x="311700" y="1106725"/>
            <a:ext cx="8520600" cy="39519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Clr>
                <a:srgbClr val="FFAB40"/>
              </a:buClr>
              <a:buSzPts val="1500"/>
              <a:buFont typeface="Century Gothic"/>
              <a:buChar char="●"/>
            </a:pPr>
            <a:r>
              <a:rPr lang="ru" sz="1500">
                <a:solidFill>
                  <a:srgbClr val="CC4125"/>
                </a:solidFill>
                <a:latin typeface="Century Gothic"/>
                <a:ea typeface="Century Gothic"/>
                <a:cs typeface="Century Gothic"/>
                <a:sym typeface="Century Gothic"/>
              </a:rPr>
              <a:t>SPM attack modeling: </a:t>
            </a:r>
            <a:r>
              <a:rPr lang="ru" sz="1500">
                <a:latin typeface="Century Gothic"/>
                <a:ea typeface="Century Gothic"/>
                <a:cs typeface="Century Gothic"/>
                <a:sym typeface="Century Gothic"/>
              </a:rPr>
              <a:t>A new compartmental model of epidemiology (SIIDR) to capture the behavior of real-world SPM.</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100">
              <a:latin typeface="Century Gothic"/>
              <a:ea typeface="Century Gothic"/>
              <a:cs typeface="Century Gothic"/>
              <a:sym typeface="Century Gothic"/>
            </a:endParaRPr>
          </a:p>
          <a:p>
            <a:pPr indent="0" lvl="0" marL="457200" rtl="0" algn="just">
              <a:spcBef>
                <a:spcPts val="0"/>
              </a:spcBef>
              <a:spcAft>
                <a:spcPts val="0"/>
              </a:spcAft>
              <a:buNone/>
            </a:pPr>
            <a:r>
              <a:t/>
            </a:r>
            <a:endParaRPr sz="1100">
              <a:latin typeface="Century Gothic"/>
              <a:ea typeface="Century Gothic"/>
              <a:cs typeface="Century Gothic"/>
              <a:sym typeface="Century Gothic"/>
            </a:endParaRPr>
          </a:p>
          <a:p>
            <a:pPr indent="-323850" lvl="0" marL="457200" rtl="0" algn="just">
              <a:spcBef>
                <a:spcPts val="0"/>
              </a:spcBef>
              <a:spcAft>
                <a:spcPts val="0"/>
              </a:spcAft>
              <a:buClr>
                <a:srgbClr val="FFAB40"/>
              </a:buClr>
              <a:buSzPts val="1500"/>
              <a:buFont typeface="Century Gothic"/>
              <a:buChar char="●"/>
            </a:pPr>
            <a:r>
              <a:rPr lang="ru" sz="1500">
                <a:solidFill>
                  <a:srgbClr val="CC4125"/>
                </a:solidFill>
                <a:latin typeface="Century Gothic"/>
                <a:ea typeface="Century Gothic"/>
                <a:cs typeface="Century Gothic"/>
                <a:sym typeface="Century Gothic"/>
              </a:rPr>
              <a:t>Network proactive defense measures:</a:t>
            </a:r>
            <a:r>
              <a:rPr lang="ru" sz="1500">
                <a:latin typeface="Century Gothic"/>
                <a:ea typeface="Century Gothic"/>
                <a:cs typeface="Century Gothic"/>
                <a:sym typeface="Century Gothic"/>
              </a:rPr>
              <a:t> Novel proactive defense algorithms to increase the networks’ resilience against SPM and performance evaluation on real-world large enterprise communication networks against realistic SPM attacks.</a:t>
            </a:r>
            <a:endParaRPr sz="1500">
              <a:latin typeface="Century Gothic"/>
              <a:ea typeface="Century Gothic"/>
              <a:cs typeface="Century Gothic"/>
              <a:sym typeface="Century Gothic"/>
            </a:endParaRPr>
          </a:p>
          <a:p>
            <a:pPr indent="0" lvl="0" marL="457200" rtl="0" algn="just">
              <a:spcBef>
                <a:spcPts val="0"/>
              </a:spcBef>
              <a:spcAft>
                <a:spcPts val="0"/>
              </a:spcAft>
              <a:buNone/>
            </a:pPr>
            <a:r>
              <a:t/>
            </a:r>
            <a:endParaRPr sz="1100">
              <a:latin typeface="Century Gothic"/>
              <a:ea typeface="Century Gothic"/>
              <a:cs typeface="Century Gothic"/>
              <a:sym typeface="Century Gothic"/>
            </a:endParaRPr>
          </a:p>
          <a:p>
            <a:pPr indent="0" lvl="0" marL="457200" rtl="0" algn="just">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274325" y="130202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3000">
                <a:solidFill>
                  <a:srgbClr val="CC0000"/>
                </a:solidFill>
                <a:latin typeface="Century Gothic"/>
                <a:ea typeface="Century Gothic"/>
                <a:cs typeface="Century Gothic"/>
                <a:sym typeface="Century Gothic"/>
              </a:rPr>
              <a:t>Modeling SPM with Compartmental Models of Epidemiology</a:t>
            </a:r>
            <a:endParaRPr sz="3000">
              <a:solidFill>
                <a:srgbClr val="CC0000"/>
              </a:solidFill>
              <a:latin typeface="Century Gothic"/>
              <a:ea typeface="Century Gothic"/>
              <a:cs typeface="Century Gothic"/>
              <a:sym typeface="Century Gothic"/>
            </a:endParaRPr>
          </a:p>
        </p:txBody>
      </p:sp>
      <p:sp>
        <p:nvSpPr>
          <p:cNvPr id="98" name="Google Shape;98;p19"/>
          <p:cNvSpPr txBox="1"/>
          <p:nvPr/>
        </p:nvSpPr>
        <p:spPr>
          <a:xfrm>
            <a:off x="429300" y="4051150"/>
            <a:ext cx="88875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
                <a:solidFill>
                  <a:schemeClr val="accent5"/>
                </a:solidFill>
                <a:latin typeface="Century Gothic"/>
                <a:ea typeface="Century Gothic"/>
                <a:cs typeface="Century Gothic"/>
                <a:sym typeface="Century Gothic"/>
              </a:rPr>
              <a:t>Paper</a:t>
            </a:r>
            <a:r>
              <a:rPr lang="ru">
                <a:solidFill>
                  <a:schemeClr val="dk2"/>
                </a:solidFill>
                <a:latin typeface="Century Gothic"/>
                <a:ea typeface="Century Gothic"/>
                <a:cs typeface="Century Gothic"/>
                <a:sym typeface="Century Gothic"/>
              </a:rPr>
              <a:t>:“Modeling Self-Propagating Malware with Epidemiological Models”</a:t>
            </a:r>
            <a:endParaRPr>
              <a:solidFill>
                <a:schemeClr val="dk1"/>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ru">
                <a:solidFill>
                  <a:schemeClr val="accent5"/>
                </a:solidFill>
                <a:latin typeface="Century Gothic"/>
                <a:ea typeface="Century Gothic"/>
                <a:cs typeface="Century Gothic"/>
                <a:sym typeface="Century Gothic"/>
              </a:rPr>
              <a:t> link:</a:t>
            </a:r>
            <a:r>
              <a:rPr lang="ru">
                <a:solidFill>
                  <a:schemeClr val="dk2"/>
                </a:solidFill>
                <a:latin typeface="Century Gothic"/>
                <a:ea typeface="Century Gothic"/>
                <a:cs typeface="Century Gothic"/>
                <a:sym typeface="Century Gothic"/>
              </a:rPr>
              <a:t> </a:t>
            </a:r>
            <a:r>
              <a:rPr lang="ru" u="sng">
                <a:solidFill>
                  <a:schemeClr val="dk2"/>
                </a:solidFill>
                <a:latin typeface="Century Gothic"/>
                <a:ea typeface="Century Gothic"/>
                <a:cs typeface="Century Gothic"/>
                <a:sym typeface="Century Gothic"/>
                <a:hlinkClick r:id="rId3">
                  <a:extLst>
                    <a:ext uri="{A12FA001-AC4F-418D-AE19-62706E023703}">
                      <ahyp:hlinkClr val="tx"/>
                    </a:ext>
                  </a:extLst>
                </a:hlinkClick>
              </a:rPr>
              <a:t>https://link.springer.com/article/10.1007/s41109-023-00578-z</a:t>
            </a:r>
            <a:endParaRPr>
              <a:solidFill>
                <a:schemeClr val="dk2"/>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ru">
                <a:solidFill>
                  <a:schemeClr val="dk2"/>
                </a:solidFill>
                <a:latin typeface="Century Gothic"/>
                <a:ea typeface="Century Gothic"/>
                <a:cs typeface="Century Gothic"/>
                <a:sym typeface="Century Gothic"/>
              </a:rPr>
              <a:t>Applied Network Science (ANS) journal</a:t>
            </a:r>
            <a:endParaRPr>
              <a:solidFill>
                <a:schemeClr val="dk2"/>
              </a:solidFill>
              <a:latin typeface="Century Gothic"/>
              <a:ea typeface="Century Gothic"/>
              <a:cs typeface="Century Gothic"/>
              <a:sym typeface="Century Gothic"/>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16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Motivation and Related Works</a:t>
            </a:r>
            <a:endParaRPr>
              <a:solidFill>
                <a:schemeClr val="accent5"/>
              </a:solidFill>
              <a:latin typeface="Century Gothic"/>
              <a:ea typeface="Century Gothic"/>
              <a:cs typeface="Century Gothic"/>
              <a:sym typeface="Century Gothic"/>
            </a:endParaRPr>
          </a:p>
        </p:txBody>
      </p:sp>
      <p:sp>
        <p:nvSpPr>
          <p:cNvPr id="104" name="Google Shape;104;p20"/>
          <p:cNvSpPr txBox="1"/>
          <p:nvPr>
            <p:ph idx="1" type="body"/>
          </p:nvPr>
        </p:nvSpPr>
        <p:spPr>
          <a:xfrm>
            <a:off x="263050" y="739700"/>
            <a:ext cx="8711700" cy="398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Modelling is performed based on the idea of</a:t>
            </a:r>
            <a:r>
              <a:rPr lang="ru" sz="1500">
                <a:latin typeface="Century Gothic"/>
                <a:ea typeface="Century Gothic"/>
                <a:cs typeface="Century Gothic"/>
                <a:sym typeface="Century Gothic"/>
              </a:rPr>
              <a:t> similarly to epidemic spreading in complex network systems with the help of </a:t>
            </a:r>
            <a:r>
              <a:rPr lang="ru" sz="1500">
                <a:solidFill>
                  <a:srgbClr val="93C47D"/>
                </a:solidFill>
                <a:latin typeface="Century Gothic"/>
                <a:ea typeface="Century Gothic"/>
                <a:cs typeface="Century Gothic"/>
                <a:sym typeface="Century Gothic"/>
              </a:rPr>
              <a:t>compartmental models of epidemiology</a:t>
            </a:r>
            <a:r>
              <a:rPr lang="ru" sz="1500">
                <a:latin typeface="Century Gothic"/>
                <a:ea typeface="Century Gothic"/>
                <a:cs typeface="Century Gothic"/>
                <a:sym typeface="Century Gothic"/>
              </a:rPr>
              <a:t>.</a:t>
            </a:r>
            <a:endParaRPr sz="1500">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a:p>
            <a:pPr indent="-323850" lvl="0" marL="457200" rtl="0" algn="l">
              <a:spcBef>
                <a:spcPts val="0"/>
              </a:spcBef>
              <a:spcAft>
                <a:spcPts val="0"/>
              </a:spcAft>
              <a:buClr>
                <a:schemeClr val="accent4"/>
              </a:buClr>
              <a:buSzPts val="1500"/>
              <a:buFont typeface="Century Gothic"/>
              <a:buChar char="●"/>
            </a:pPr>
            <a:r>
              <a:rPr lang="ru" sz="1500">
                <a:latin typeface="Century Gothic"/>
                <a:ea typeface="Century Gothic"/>
                <a:cs typeface="Century Gothic"/>
                <a:sym typeface="Century Gothic"/>
              </a:rPr>
              <a:t>This approach segments the population into compartments associated with various stages of infection such as </a:t>
            </a:r>
            <a:r>
              <a:rPr lang="ru" sz="1500">
                <a:solidFill>
                  <a:srgbClr val="93C47D"/>
                </a:solidFill>
                <a:latin typeface="Century Gothic"/>
                <a:ea typeface="Century Gothic"/>
                <a:cs typeface="Century Gothic"/>
                <a:sym typeface="Century Gothic"/>
              </a:rPr>
              <a:t>S(Susceptible)</a:t>
            </a:r>
            <a:r>
              <a:rPr lang="ru" sz="1500">
                <a:latin typeface="Century Gothic"/>
                <a:ea typeface="Century Gothic"/>
                <a:cs typeface="Century Gothic"/>
                <a:sym typeface="Century Gothic"/>
              </a:rPr>
              <a:t>, </a:t>
            </a:r>
            <a:r>
              <a:rPr lang="ru" sz="1500">
                <a:solidFill>
                  <a:srgbClr val="93C47D"/>
                </a:solidFill>
                <a:latin typeface="Century Gothic"/>
                <a:ea typeface="Century Gothic"/>
                <a:cs typeface="Century Gothic"/>
                <a:sym typeface="Century Gothic"/>
              </a:rPr>
              <a:t>I(Infected)</a:t>
            </a:r>
            <a:r>
              <a:rPr lang="ru" sz="1500">
                <a:latin typeface="Century Gothic"/>
                <a:ea typeface="Century Gothic"/>
                <a:cs typeface="Century Gothic"/>
                <a:sym typeface="Century Gothic"/>
              </a:rPr>
              <a:t>, etc., individuals can transition at specific rates among compartments.</a:t>
            </a:r>
            <a:endParaRPr sz="1500">
              <a:latin typeface="Century Gothic"/>
              <a:ea typeface="Century Gothic"/>
              <a:cs typeface="Century Gothic"/>
              <a:sym typeface="Century Gothic"/>
            </a:endParaRPr>
          </a:p>
          <a:p>
            <a:pPr indent="0" lvl="0" marL="0" rtl="0" algn="l">
              <a:spcBef>
                <a:spcPts val="0"/>
              </a:spcBef>
              <a:spcAft>
                <a:spcPts val="0"/>
              </a:spcAft>
              <a:buNone/>
            </a:pPr>
            <a:r>
              <a:t/>
            </a:r>
            <a:endParaRPr sz="1500">
              <a:highlight>
                <a:srgbClr val="FFFFFF"/>
              </a:highlight>
              <a:latin typeface="Century Gothic"/>
              <a:ea typeface="Century Gothic"/>
              <a:cs typeface="Century Gothic"/>
              <a:sym typeface="Century Gothic"/>
            </a:endParaRPr>
          </a:p>
          <a:p>
            <a:pPr indent="-323850" lvl="0" marL="457200" rtl="0" algn="l">
              <a:spcBef>
                <a:spcPts val="0"/>
              </a:spcBef>
              <a:spcAft>
                <a:spcPts val="0"/>
              </a:spcAft>
              <a:buClr>
                <a:schemeClr val="accent4"/>
              </a:buClr>
              <a:buSzPts val="1500"/>
              <a:buFont typeface="Century Gothic"/>
              <a:buChar char="●"/>
            </a:pPr>
            <a:r>
              <a:rPr lang="ru" sz="1500">
                <a:highlight>
                  <a:srgbClr val="FFFFFF"/>
                </a:highlight>
                <a:latin typeface="Century Gothic"/>
                <a:ea typeface="Century Gothic"/>
                <a:cs typeface="Century Gothic"/>
                <a:sym typeface="Century Gothic"/>
              </a:rPr>
              <a:t>The majority of existing works perform only theoretical analyses without fitting to real-world malware scenarios or leverage simplistic model such as SI[</a:t>
            </a:r>
            <a:r>
              <a:rPr i="1" lang="ru" sz="1500">
                <a:highlight>
                  <a:srgbClr val="FFFFFF"/>
                </a:highlight>
                <a:latin typeface="Century Gothic"/>
                <a:ea typeface="Century Gothic"/>
                <a:cs typeface="Century Gothic"/>
                <a:sym typeface="Century Gothic"/>
              </a:rPr>
              <a:t>Wong et al., 2004</a:t>
            </a:r>
            <a:r>
              <a:rPr lang="ru" sz="1500">
                <a:highlight>
                  <a:srgbClr val="FFFFFF"/>
                </a:highlight>
                <a:latin typeface="Century Gothic"/>
                <a:ea typeface="Century Gothic"/>
                <a:cs typeface="Century Gothic"/>
                <a:sym typeface="Century Gothic"/>
              </a:rPr>
              <a:t>] or SIR[</a:t>
            </a:r>
            <a:r>
              <a:rPr i="1" lang="ru" sz="1500">
                <a:highlight>
                  <a:srgbClr val="FFFFFF"/>
                </a:highlight>
                <a:latin typeface="Century Gothic"/>
                <a:ea typeface="Century Gothic"/>
                <a:cs typeface="Century Gothic"/>
                <a:sym typeface="Century Gothic"/>
              </a:rPr>
              <a:t>Levy et al., 2020</a:t>
            </a:r>
            <a:r>
              <a:rPr lang="ru" sz="1500">
                <a:highlight>
                  <a:srgbClr val="FFFFFF"/>
                </a:highlight>
                <a:latin typeface="Century Gothic"/>
                <a:ea typeface="Century Gothic"/>
                <a:cs typeface="Century Gothic"/>
                <a:sym typeface="Century Gothic"/>
              </a:rPr>
              <a:t>]. </a:t>
            </a:r>
            <a:endParaRPr sz="1500">
              <a:latin typeface="Century Gothic"/>
              <a:ea typeface="Century Gothic"/>
              <a:cs typeface="Century Gothic"/>
              <a:sym typeface="Century Gothic"/>
            </a:endParaRPr>
          </a:p>
          <a:p>
            <a:pPr indent="0" lvl="0" marL="0" rtl="0" algn="l">
              <a:spcBef>
                <a:spcPts val="0"/>
              </a:spcBef>
              <a:spcAft>
                <a:spcPts val="0"/>
              </a:spcAft>
              <a:buNone/>
            </a:pPr>
            <a:r>
              <a:t/>
            </a:r>
            <a:endParaRPr sz="1400">
              <a:latin typeface="Century Gothic"/>
              <a:ea typeface="Century Gothic"/>
              <a:cs typeface="Century Gothic"/>
              <a:sym typeface="Century Gothic"/>
            </a:endParaRPr>
          </a:p>
          <a:p>
            <a:pPr indent="0" lvl="0" marL="0" rtl="0" algn="l">
              <a:spcBef>
                <a:spcPts val="1200"/>
              </a:spcBef>
              <a:spcAft>
                <a:spcPts val="1200"/>
              </a:spcAft>
              <a:buNone/>
            </a:pPr>
            <a:r>
              <a:t/>
            </a:r>
            <a:endParaRPr sz="1400">
              <a:latin typeface="Century Gothic"/>
              <a:ea typeface="Century Gothic"/>
              <a:cs typeface="Century Gothic"/>
              <a:sym typeface="Century Gothic"/>
            </a:endParaRPr>
          </a:p>
        </p:txBody>
      </p:sp>
      <p:pic>
        <p:nvPicPr>
          <p:cNvPr id="105" name="Google Shape;105;p20"/>
          <p:cNvPicPr preferRelativeResize="0"/>
          <p:nvPr/>
        </p:nvPicPr>
        <p:blipFill>
          <a:blip r:embed="rId3">
            <a:alphaModFix/>
          </a:blip>
          <a:stretch>
            <a:fillRect/>
          </a:stretch>
        </p:blipFill>
        <p:spPr>
          <a:xfrm>
            <a:off x="2282425" y="3684900"/>
            <a:ext cx="1038856" cy="572700"/>
          </a:xfrm>
          <a:prstGeom prst="rect">
            <a:avLst/>
          </a:prstGeom>
          <a:noFill/>
          <a:ln>
            <a:noFill/>
          </a:ln>
        </p:spPr>
      </p:pic>
      <p:pic>
        <p:nvPicPr>
          <p:cNvPr id="106" name="Google Shape;106;p20"/>
          <p:cNvPicPr preferRelativeResize="0"/>
          <p:nvPr/>
        </p:nvPicPr>
        <p:blipFill>
          <a:blip r:embed="rId4">
            <a:alphaModFix/>
          </a:blip>
          <a:stretch>
            <a:fillRect/>
          </a:stretch>
        </p:blipFill>
        <p:spPr>
          <a:xfrm>
            <a:off x="4297475" y="3547550"/>
            <a:ext cx="2168200" cy="710050"/>
          </a:xfrm>
          <a:prstGeom prst="rect">
            <a:avLst/>
          </a:prstGeom>
          <a:noFill/>
          <a:ln>
            <a:noFill/>
          </a:ln>
        </p:spPr>
      </p:pic>
      <p:sp>
        <p:nvSpPr>
          <p:cNvPr id="107" name="Google Shape;107;p20"/>
          <p:cNvSpPr txBox="1"/>
          <p:nvPr/>
        </p:nvSpPr>
        <p:spPr>
          <a:xfrm>
            <a:off x="2389775" y="4337775"/>
            <a:ext cx="9315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latin typeface="Century Gothic"/>
                <a:ea typeface="Century Gothic"/>
                <a:cs typeface="Century Gothic"/>
                <a:sym typeface="Century Gothic"/>
              </a:rPr>
              <a:t>SI model</a:t>
            </a:r>
            <a:endParaRPr sz="1000">
              <a:solidFill>
                <a:schemeClr val="dk2"/>
              </a:solidFill>
              <a:latin typeface="Century Gothic"/>
              <a:ea typeface="Century Gothic"/>
              <a:cs typeface="Century Gothic"/>
              <a:sym typeface="Century Gothic"/>
            </a:endParaRPr>
          </a:p>
        </p:txBody>
      </p:sp>
      <p:sp>
        <p:nvSpPr>
          <p:cNvPr id="108" name="Google Shape;108;p20"/>
          <p:cNvSpPr txBox="1"/>
          <p:nvPr/>
        </p:nvSpPr>
        <p:spPr>
          <a:xfrm>
            <a:off x="4915825" y="4381600"/>
            <a:ext cx="9315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2"/>
                </a:solidFill>
                <a:latin typeface="Century Gothic"/>
                <a:ea typeface="Century Gothic"/>
                <a:cs typeface="Century Gothic"/>
                <a:sym typeface="Century Gothic"/>
              </a:rPr>
              <a:t>SEIR model</a:t>
            </a:r>
            <a:endParaRPr sz="1000">
              <a:solidFill>
                <a:schemeClr val="dk2"/>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4294967295" type="title"/>
          </p:nvPr>
        </p:nvSpPr>
        <p:spPr>
          <a:xfrm>
            <a:off x="107450" y="342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accent5"/>
                </a:solidFill>
                <a:latin typeface="Century Gothic"/>
                <a:ea typeface="Century Gothic"/>
                <a:cs typeface="Century Gothic"/>
                <a:sym typeface="Century Gothic"/>
              </a:rPr>
              <a:t>Threat Model</a:t>
            </a:r>
            <a:endParaRPr>
              <a:solidFill>
                <a:schemeClr val="accent5"/>
              </a:solidFill>
              <a:latin typeface="Century Gothic"/>
              <a:ea typeface="Century Gothic"/>
              <a:cs typeface="Century Gothic"/>
              <a:sym typeface="Century Gothic"/>
            </a:endParaRPr>
          </a:p>
        </p:txBody>
      </p:sp>
      <p:sp>
        <p:nvSpPr>
          <p:cNvPr id="114" name="Google Shape;114;p21"/>
          <p:cNvSpPr txBox="1"/>
          <p:nvPr>
            <p:ph idx="4294967295" type="body"/>
          </p:nvPr>
        </p:nvSpPr>
        <p:spPr>
          <a:xfrm>
            <a:off x="343475" y="799350"/>
            <a:ext cx="5109000" cy="3053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600">
              <a:latin typeface="Century Gothic"/>
              <a:ea typeface="Century Gothic"/>
              <a:cs typeface="Century Gothic"/>
              <a:sym typeface="Century Gothic"/>
            </a:endParaRPr>
          </a:p>
          <a:p>
            <a:pPr indent="-330200" lvl="0" marL="457200" rtl="0" algn="just">
              <a:lnSpc>
                <a:spcPct val="100000"/>
              </a:lnSpc>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Cyber networks are modeled as a </a:t>
            </a:r>
            <a:r>
              <a:rPr lang="ru" sz="1600">
                <a:solidFill>
                  <a:srgbClr val="93C47D"/>
                </a:solidFill>
                <a:latin typeface="Century Gothic"/>
                <a:ea typeface="Century Gothic"/>
                <a:cs typeface="Century Gothic"/>
                <a:sym typeface="Century Gothic"/>
              </a:rPr>
              <a:t>communication graph</a:t>
            </a:r>
            <a:r>
              <a:rPr lang="ru"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indent="0" lvl="0" marL="0" rtl="0" algn="just">
              <a:lnSpc>
                <a:spcPct val="100000"/>
              </a:lnSpc>
              <a:spcBef>
                <a:spcPts val="0"/>
              </a:spcBef>
              <a:spcAft>
                <a:spcPts val="0"/>
              </a:spcAft>
              <a:buNone/>
            </a:pPr>
            <a:r>
              <a:t/>
            </a:r>
            <a:endParaRPr sz="1600">
              <a:latin typeface="Century Gothic"/>
              <a:ea typeface="Century Gothic"/>
              <a:cs typeface="Century Gothic"/>
              <a:sym typeface="Century Gothic"/>
            </a:endParaRPr>
          </a:p>
          <a:p>
            <a:pPr indent="-330200" lvl="0" marL="457200" rtl="0" algn="just">
              <a:lnSpc>
                <a:spcPct val="100000"/>
              </a:lnSpc>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SPM compromises an initial victim machine on the </a:t>
            </a:r>
            <a:r>
              <a:rPr lang="ru" sz="1600">
                <a:latin typeface="Century Gothic"/>
                <a:ea typeface="Century Gothic"/>
                <a:cs typeface="Century Gothic"/>
                <a:sym typeface="Century Gothic"/>
              </a:rPr>
              <a:t>network</a:t>
            </a:r>
            <a:r>
              <a:rPr lang="ru" sz="1600">
                <a:latin typeface="Century Gothic"/>
                <a:ea typeface="Century Gothic"/>
                <a:cs typeface="Century Gothic"/>
                <a:sym typeface="Century Gothic"/>
              </a:rPr>
              <a:t> and spreads to other vulnerable machines over a specific </a:t>
            </a:r>
            <a:r>
              <a:rPr lang="ru" sz="1600">
                <a:latin typeface="Century Gothic"/>
                <a:ea typeface="Century Gothic"/>
                <a:cs typeface="Century Gothic"/>
                <a:sym typeface="Century Gothic"/>
              </a:rPr>
              <a:t>protocol</a:t>
            </a:r>
            <a:r>
              <a:rPr lang="ru" sz="1600">
                <a:latin typeface="Century Gothic"/>
                <a:ea typeface="Century Gothic"/>
                <a:cs typeface="Century Gothic"/>
                <a:sym typeface="Century Gothic"/>
              </a:rPr>
              <a:t>. </a:t>
            </a:r>
            <a:endParaRPr sz="1600">
              <a:latin typeface="Century Gothic"/>
              <a:ea typeface="Century Gothic"/>
              <a:cs typeface="Century Gothic"/>
              <a:sym typeface="Century Gothic"/>
            </a:endParaRPr>
          </a:p>
          <a:p>
            <a:pPr indent="0" lvl="0" marL="457200" rtl="0" algn="just">
              <a:lnSpc>
                <a:spcPct val="100000"/>
              </a:lnSpc>
              <a:spcBef>
                <a:spcPts val="0"/>
              </a:spcBef>
              <a:spcAft>
                <a:spcPts val="0"/>
              </a:spcAft>
              <a:buNone/>
            </a:pPr>
            <a:r>
              <a:t/>
            </a:r>
            <a:endParaRPr sz="1600">
              <a:latin typeface="Century Gothic"/>
              <a:ea typeface="Century Gothic"/>
              <a:cs typeface="Century Gothic"/>
              <a:sym typeface="Century Gothic"/>
            </a:endParaRPr>
          </a:p>
          <a:p>
            <a:pPr indent="-330200" lvl="0" marL="457200" rtl="0" algn="just">
              <a:lnSpc>
                <a:spcPct val="100000"/>
              </a:lnSpc>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Mo</a:t>
            </a:r>
            <a:r>
              <a:rPr lang="ru" sz="1600">
                <a:latin typeface="Century Gothic"/>
                <a:ea typeface="Century Gothic"/>
                <a:cs typeface="Century Gothic"/>
                <a:sym typeface="Century Gothic"/>
              </a:rPr>
              <a:t>deling based on network logs collected by running actual WannaCry attacks in the monitored subnet.</a:t>
            </a:r>
            <a:endParaRPr sz="1600">
              <a:latin typeface="Century Gothic"/>
              <a:ea typeface="Century Gothic"/>
              <a:cs typeface="Century Gothic"/>
              <a:sym typeface="Century Gothic"/>
            </a:endParaRPr>
          </a:p>
          <a:p>
            <a:pPr indent="0" lvl="0" marL="0" rtl="0" algn="just">
              <a:lnSpc>
                <a:spcPct val="100000"/>
              </a:lnSpc>
              <a:spcBef>
                <a:spcPts val="0"/>
              </a:spcBef>
              <a:spcAft>
                <a:spcPts val="0"/>
              </a:spcAft>
              <a:buNone/>
            </a:pPr>
            <a:r>
              <a:t/>
            </a:r>
            <a:endParaRPr sz="1600">
              <a:latin typeface="Century Gothic"/>
              <a:ea typeface="Century Gothic"/>
              <a:cs typeface="Century Gothic"/>
              <a:sym typeface="Century Gothic"/>
            </a:endParaRPr>
          </a:p>
          <a:p>
            <a:pPr indent="-330200" lvl="0" marL="457200" rtl="0" algn="just">
              <a:lnSpc>
                <a:spcPct val="100000"/>
              </a:lnSpc>
              <a:spcBef>
                <a:spcPts val="0"/>
              </a:spcBef>
              <a:spcAft>
                <a:spcPts val="0"/>
              </a:spcAft>
              <a:buClr>
                <a:schemeClr val="accent4"/>
              </a:buClr>
              <a:buSzPts val="1600"/>
              <a:buFont typeface="Century Gothic"/>
              <a:buChar char="●"/>
            </a:pPr>
            <a:r>
              <a:rPr lang="ru" sz="1600">
                <a:latin typeface="Century Gothic"/>
                <a:ea typeface="Century Gothic"/>
                <a:cs typeface="Century Gothic"/>
                <a:sym typeface="Century Gothic"/>
              </a:rPr>
              <a:t>Assumption that the monitored network logs are not compromised by the attacker.</a:t>
            </a:r>
            <a:endParaRPr sz="1600">
              <a:latin typeface="Century Gothic"/>
              <a:ea typeface="Century Gothic"/>
              <a:cs typeface="Century Gothic"/>
              <a:sym typeface="Century Gothic"/>
            </a:endParaRPr>
          </a:p>
          <a:p>
            <a:pPr indent="0" lvl="0" marL="0" rtl="0" algn="just">
              <a:lnSpc>
                <a:spcPct val="100000"/>
              </a:lnSpc>
              <a:spcBef>
                <a:spcPts val="0"/>
              </a:spcBef>
              <a:spcAft>
                <a:spcPts val="0"/>
              </a:spcAft>
              <a:buNone/>
            </a:pPr>
            <a:r>
              <a:t/>
            </a:r>
            <a:endParaRPr sz="1600">
              <a:latin typeface="Century Gothic"/>
              <a:ea typeface="Century Gothic"/>
              <a:cs typeface="Century Gothic"/>
              <a:sym typeface="Century Gothic"/>
            </a:endParaRPr>
          </a:p>
          <a:p>
            <a:pPr indent="0" lvl="0" marL="457200" rtl="0" algn="just">
              <a:lnSpc>
                <a:spcPct val="100000"/>
              </a:lnSpc>
              <a:spcBef>
                <a:spcPts val="0"/>
              </a:spcBef>
              <a:spcAft>
                <a:spcPts val="0"/>
              </a:spcAft>
              <a:buNone/>
            </a:pPr>
            <a:r>
              <a:t/>
            </a:r>
            <a:endParaRPr sz="1600">
              <a:latin typeface="Century Gothic"/>
              <a:ea typeface="Century Gothic"/>
              <a:cs typeface="Century Gothic"/>
              <a:sym typeface="Century Gothic"/>
            </a:endParaRPr>
          </a:p>
          <a:p>
            <a:pPr indent="0" lvl="0" marL="0" rtl="0" algn="just">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00000"/>
              </a:lnSpc>
              <a:spcBef>
                <a:spcPts val="0"/>
              </a:spcBef>
              <a:spcAft>
                <a:spcPts val="0"/>
              </a:spcAft>
              <a:buNone/>
            </a:pPr>
            <a:r>
              <a:t/>
            </a:r>
            <a:endParaRPr/>
          </a:p>
        </p:txBody>
      </p:sp>
      <p:grpSp>
        <p:nvGrpSpPr>
          <p:cNvPr id="115" name="Google Shape;115;p21"/>
          <p:cNvGrpSpPr/>
          <p:nvPr/>
        </p:nvGrpSpPr>
        <p:grpSpPr>
          <a:xfrm>
            <a:off x="5625950" y="1325774"/>
            <a:ext cx="3395196" cy="2085366"/>
            <a:chOff x="1723400" y="2018800"/>
            <a:chExt cx="5066700" cy="2972300"/>
          </a:xfrm>
        </p:grpSpPr>
        <p:sp>
          <p:nvSpPr>
            <p:cNvPr id="116" name="Google Shape;116;p21"/>
            <p:cNvSpPr/>
            <p:nvPr/>
          </p:nvSpPr>
          <p:spPr>
            <a:xfrm>
              <a:off x="2175300" y="3102050"/>
              <a:ext cx="374100" cy="367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rot="4753845">
              <a:off x="3098214" y="2194347"/>
              <a:ext cx="374089" cy="367731"/>
            </a:xfrm>
            <a:prstGeom prst="ellipse">
              <a:avLst/>
            </a:prstGeom>
            <a:solidFill>
              <a:srgbClr val="B7B7B7"/>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4505975" y="2191250"/>
              <a:ext cx="374100" cy="367500"/>
            </a:xfrm>
            <a:prstGeom prst="ellipse">
              <a:avLst/>
            </a:prstGeom>
            <a:solidFill>
              <a:srgbClr val="B7B7B7"/>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3700988" y="3654525"/>
              <a:ext cx="374100" cy="3675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5529150" y="3837550"/>
              <a:ext cx="374100" cy="367500"/>
            </a:xfrm>
            <a:prstGeom prst="ellipse">
              <a:avLst/>
            </a:prstGeom>
            <a:solidFill>
              <a:srgbClr val="B7B7B7"/>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4455350" y="4623600"/>
              <a:ext cx="374100" cy="3675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2743050" y="4378250"/>
              <a:ext cx="374100" cy="3675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5388563" y="2643500"/>
              <a:ext cx="374100" cy="3675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1"/>
            <p:cNvCxnSpPr>
              <a:stCxn id="116" idx="6"/>
              <a:endCxn id="117" idx="6"/>
            </p:cNvCxnSpPr>
            <p:nvPr/>
          </p:nvCxnSpPr>
          <p:spPr>
            <a:xfrm flipH="1" rot="10800000">
              <a:off x="2549400" y="2561900"/>
              <a:ext cx="770700" cy="723900"/>
            </a:xfrm>
            <a:prstGeom prst="straightConnector1">
              <a:avLst/>
            </a:prstGeom>
            <a:noFill/>
            <a:ln cap="flat" cmpd="sng" w="9525">
              <a:solidFill>
                <a:srgbClr val="CC0000"/>
              </a:solidFill>
              <a:prstDash val="solid"/>
              <a:round/>
              <a:headEnd len="med" w="med" type="none"/>
              <a:tailEnd len="med" w="med" type="stealth"/>
            </a:ln>
          </p:spPr>
        </p:cxnSp>
        <p:cxnSp>
          <p:nvCxnSpPr>
            <p:cNvPr id="125" name="Google Shape;125;p21"/>
            <p:cNvCxnSpPr>
              <a:stCxn id="116" idx="6"/>
              <a:endCxn id="119" idx="2"/>
            </p:cNvCxnSpPr>
            <p:nvPr/>
          </p:nvCxnSpPr>
          <p:spPr>
            <a:xfrm>
              <a:off x="2549400" y="3285800"/>
              <a:ext cx="1151700" cy="552600"/>
            </a:xfrm>
            <a:prstGeom prst="straightConnector1">
              <a:avLst/>
            </a:prstGeom>
            <a:noFill/>
            <a:ln cap="flat" cmpd="sng" w="9525">
              <a:solidFill>
                <a:schemeClr val="dk2"/>
              </a:solidFill>
              <a:prstDash val="dashDot"/>
              <a:round/>
              <a:headEnd len="med" w="med" type="none"/>
              <a:tailEnd len="med" w="med" type="none"/>
            </a:ln>
          </p:spPr>
        </p:cxnSp>
        <p:cxnSp>
          <p:nvCxnSpPr>
            <p:cNvPr id="126" name="Google Shape;126;p21"/>
            <p:cNvCxnSpPr>
              <a:stCxn id="116" idx="6"/>
              <a:endCxn id="118" idx="2"/>
            </p:cNvCxnSpPr>
            <p:nvPr/>
          </p:nvCxnSpPr>
          <p:spPr>
            <a:xfrm flipH="1" rot="10800000">
              <a:off x="2549400" y="2375000"/>
              <a:ext cx="1956600" cy="910800"/>
            </a:xfrm>
            <a:prstGeom prst="straightConnector1">
              <a:avLst/>
            </a:prstGeom>
            <a:noFill/>
            <a:ln cap="flat" cmpd="sng" w="9525">
              <a:solidFill>
                <a:schemeClr val="dk2"/>
              </a:solidFill>
              <a:prstDash val="dashDot"/>
              <a:round/>
              <a:headEnd len="med" w="med" type="none"/>
              <a:tailEnd len="med" w="med" type="none"/>
            </a:ln>
          </p:spPr>
        </p:cxnSp>
        <p:cxnSp>
          <p:nvCxnSpPr>
            <p:cNvPr id="127" name="Google Shape;127;p21"/>
            <p:cNvCxnSpPr>
              <a:stCxn id="116" idx="6"/>
              <a:endCxn id="121" idx="2"/>
            </p:cNvCxnSpPr>
            <p:nvPr/>
          </p:nvCxnSpPr>
          <p:spPr>
            <a:xfrm>
              <a:off x="2549400" y="3285800"/>
              <a:ext cx="1905900" cy="1521600"/>
            </a:xfrm>
            <a:prstGeom prst="straightConnector1">
              <a:avLst/>
            </a:prstGeom>
            <a:noFill/>
            <a:ln cap="flat" cmpd="sng" w="9525">
              <a:solidFill>
                <a:schemeClr val="dk2"/>
              </a:solidFill>
              <a:prstDash val="dashDot"/>
              <a:round/>
              <a:headEnd len="med" w="med" type="none"/>
              <a:tailEnd len="med" w="med" type="none"/>
            </a:ln>
          </p:spPr>
        </p:cxnSp>
        <p:cxnSp>
          <p:nvCxnSpPr>
            <p:cNvPr id="128" name="Google Shape;128;p21"/>
            <p:cNvCxnSpPr>
              <a:stCxn id="116" idx="6"/>
              <a:endCxn id="122" idx="0"/>
            </p:cNvCxnSpPr>
            <p:nvPr/>
          </p:nvCxnSpPr>
          <p:spPr>
            <a:xfrm>
              <a:off x="2549400" y="3285800"/>
              <a:ext cx="380700" cy="1092600"/>
            </a:xfrm>
            <a:prstGeom prst="straightConnector1">
              <a:avLst/>
            </a:prstGeom>
            <a:noFill/>
            <a:ln cap="flat" cmpd="sng" w="9525">
              <a:solidFill>
                <a:schemeClr val="dk2"/>
              </a:solidFill>
              <a:prstDash val="dashDot"/>
              <a:round/>
              <a:headEnd len="med" w="med" type="none"/>
              <a:tailEnd len="med" w="med" type="none"/>
            </a:ln>
          </p:spPr>
        </p:cxnSp>
        <p:cxnSp>
          <p:nvCxnSpPr>
            <p:cNvPr id="129" name="Google Shape;129;p21"/>
            <p:cNvCxnSpPr>
              <a:stCxn id="116" idx="6"/>
              <a:endCxn id="123" idx="2"/>
            </p:cNvCxnSpPr>
            <p:nvPr/>
          </p:nvCxnSpPr>
          <p:spPr>
            <a:xfrm flipH="1" rot="10800000">
              <a:off x="2549400" y="2827100"/>
              <a:ext cx="2839200" cy="458700"/>
            </a:xfrm>
            <a:prstGeom prst="straightConnector1">
              <a:avLst/>
            </a:prstGeom>
            <a:noFill/>
            <a:ln cap="flat" cmpd="sng" w="9525">
              <a:solidFill>
                <a:schemeClr val="dk2"/>
              </a:solidFill>
              <a:prstDash val="dashDot"/>
              <a:round/>
              <a:headEnd len="med" w="med" type="none"/>
              <a:tailEnd len="med" w="med" type="none"/>
            </a:ln>
          </p:spPr>
        </p:cxnSp>
        <p:cxnSp>
          <p:nvCxnSpPr>
            <p:cNvPr id="130" name="Google Shape;130;p21"/>
            <p:cNvCxnSpPr>
              <a:stCxn id="116" idx="6"/>
              <a:endCxn id="120" idx="1"/>
            </p:cNvCxnSpPr>
            <p:nvPr/>
          </p:nvCxnSpPr>
          <p:spPr>
            <a:xfrm>
              <a:off x="2549400" y="3285800"/>
              <a:ext cx="3034500" cy="605700"/>
            </a:xfrm>
            <a:prstGeom prst="straightConnector1">
              <a:avLst/>
            </a:prstGeom>
            <a:noFill/>
            <a:ln cap="flat" cmpd="sng" w="9525">
              <a:solidFill>
                <a:schemeClr val="dk2"/>
              </a:solidFill>
              <a:prstDash val="dashDot"/>
              <a:round/>
              <a:headEnd len="med" w="med" type="none"/>
              <a:tailEnd len="med" w="med" type="none"/>
            </a:ln>
          </p:spPr>
        </p:cxnSp>
        <p:cxnSp>
          <p:nvCxnSpPr>
            <p:cNvPr id="131" name="Google Shape;131;p21"/>
            <p:cNvCxnSpPr>
              <a:stCxn id="117" idx="6"/>
              <a:endCxn id="119" idx="2"/>
            </p:cNvCxnSpPr>
            <p:nvPr/>
          </p:nvCxnSpPr>
          <p:spPr>
            <a:xfrm>
              <a:off x="3320208" y="2561963"/>
              <a:ext cx="380700" cy="1276200"/>
            </a:xfrm>
            <a:prstGeom prst="straightConnector1">
              <a:avLst/>
            </a:prstGeom>
            <a:noFill/>
            <a:ln cap="flat" cmpd="sng" w="9525">
              <a:solidFill>
                <a:schemeClr val="dk2"/>
              </a:solidFill>
              <a:prstDash val="dashDot"/>
              <a:round/>
              <a:headEnd len="med" w="med" type="none"/>
              <a:tailEnd len="med" w="med" type="none"/>
            </a:ln>
          </p:spPr>
        </p:cxnSp>
        <p:cxnSp>
          <p:nvCxnSpPr>
            <p:cNvPr id="132" name="Google Shape;132;p21"/>
            <p:cNvCxnSpPr>
              <a:stCxn id="117" idx="6"/>
              <a:endCxn id="118" idx="2"/>
            </p:cNvCxnSpPr>
            <p:nvPr/>
          </p:nvCxnSpPr>
          <p:spPr>
            <a:xfrm flipH="1" rot="10800000">
              <a:off x="3320208" y="2375063"/>
              <a:ext cx="1185900" cy="186900"/>
            </a:xfrm>
            <a:prstGeom prst="straightConnector1">
              <a:avLst/>
            </a:prstGeom>
            <a:noFill/>
            <a:ln cap="flat" cmpd="sng" w="9525">
              <a:solidFill>
                <a:srgbClr val="CC0000"/>
              </a:solidFill>
              <a:prstDash val="solid"/>
              <a:round/>
              <a:headEnd len="med" w="med" type="none"/>
              <a:tailEnd len="med" w="med" type="stealth"/>
            </a:ln>
          </p:spPr>
        </p:cxnSp>
        <p:cxnSp>
          <p:nvCxnSpPr>
            <p:cNvPr id="133" name="Google Shape;133;p21"/>
            <p:cNvCxnSpPr>
              <a:stCxn id="117" idx="6"/>
              <a:endCxn id="123" idx="2"/>
            </p:cNvCxnSpPr>
            <p:nvPr/>
          </p:nvCxnSpPr>
          <p:spPr>
            <a:xfrm>
              <a:off x="3320208" y="2561963"/>
              <a:ext cx="2068500" cy="265200"/>
            </a:xfrm>
            <a:prstGeom prst="straightConnector1">
              <a:avLst/>
            </a:prstGeom>
            <a:noFill/>
            <a:ln cap="flat" cmpd="sng" w="9525">
              <a:solidFill>
                <a:schemeClr val="dk2"/>
              </a:solidFill>
              <a:prstDash val="dashDot"/>
              <a:round/>
              <a:headEnd len="med" w="med" type="none"/>
              <a:tailEnd len="med" w="med" type="none"/>
            </a:ln>
          </p:spPr>
        </p:cxnSp>
        <p:cxnSp>
          <p:nvCxnSpPr>
            <p:cNvPr id="134" name="Google Shape;134;p21"/>
            <p:cNvCxnSpPr>
              <a:stCxn id="117" idx="6"/>
              <a:endCxn id="121" idx="2"/>
            </p:cNvCxnSpPr>
            <p:nvPr/>
          </p:nvCxnSpPr>
          <p:spPr>
            <a:xfrm>
              <a:off x="3320208" y="2561963"/>
              <a:ext cx="1135200" cy="2245500"/>
            </a:xfrm>
            <a:prstGeom prst="straightConnector1">
              <a:avLst/>
            </a:prstGeom>
            <a:noFill/>
            <a:ln cap="flat" cmpd="sng" w="9525">
              <a:solidFill>
                <a:schemeClr val="dk2"/>
              </a:solidFill>
              <a:prstDash val="dashDot"/>
              <a:round/>
              <a:headEnd len="med" w="med" type="none"/>
              <a:tailEnd len="med" w="med" type="none"/>
            </a:ln>
          </p:spPr>
        </p:cxnSp>
        <p:cxnSp>
          <p:nvCxnSpPr>
            <p:cNvPr id="135" name="Google Shape;135;p21"/>
            <p:cNvCxnSpPr>
              <a:stCxn id="117" idx="6"/>
              <a:endCxn id="122" idx="0"/>
            </p:cNvCxnSpPr>
            <p:nvPr/>
          </p:nvCxnSpPr>
          <p:spPr>
            <a:xfrm flipH="1">
              <a:off x="2930208" y="2561963"/>
              <a:ext cx="390000" cy="1816200"/>
            </a:xfrm>
            <a:prstGeom prst="straightConnector1">
              <a:avLst/>
            </a:prstGeom>
            <a:noFill/>
            <a:ln cap="flat" cmpd="sng" w="9525">
              <a:solidFill>
                <a:schemeClr val="dk2"/>
              </a:solidFill>
              <a:prstDash val="dashDot"/>
              <a:round/>
              <a:headEnd len="med" w="med" type="none"/>
              <a:tailEnd len="med" w="med" type="none"/>
            </a:ln>
          </p:spPr>
        </p:cxnSp>
        <p:cxnSp>
          <p:nvCxnSpPr>
            <p:cNvPr id="136" name="Google Shape;136;p21"/>
            <p:cNvCxnSpPr>
              <a:stCxn id="117" idx="6"/>
              <a:endCxn id="120" idx="1"/>
            </p:cNvCxnSpPr>
            <p:nvPr/>
          </p:nvCxnSpPr>
          <p:spPr>
            <a:xfrm>
              <a:off x="3320208" y="2561963"/>
              <a:ext cx="2263800" cy="1329300"/>
            </a:xfrm>
            <a:prstGeom prst="straightConnector1">
              <a:avLst/>
            </a:prstGeom>
            <a:noFill/>
            <a:ln cap="flat" cmpd="sng" w="9525">
              <a:solidFill>
                <a:schemeClr val="dk2"/>
              </a:solidFill>
              <a:prstDash val="dashDot"/>
              <a:round/>
              <a:headEnd len="med" w="med" type="none"/>
              <a:tailEnd len="med" w="med" type="none"/>
            </a:ln>
          </p:spPr>
        </p:cxnSp>
        <p:cxnSp>
          <p:nvCxnSpPr>
            <p:cNvPr id="137" name="Google Shape;137;p21"/>
            <p:cNvCxnSpPr>
              <a:stCxn id="121" idx="2"/>
              <a:endCxn id="120" idx="1"/>
            </p:cNvCxnSpPr>
            <p:nvPr/>
          </p:nvCxnSpPr>
          <p:spPr>
            <a:xfrm flipH="1" rot="10800000">
              <a:off x="4455350" y="3891450"/>
              <a:ext cx="1128600" cy="915900"/>
            </a:xfrm>
            <a:prstGeom prst="straightConnector1">
              <a:avLst/>
            </a:prstGeom>
            <a:noFill/>
            <a:ln cap="flat" cmpd="sng" w="9525">
              <a:solidFill>
                <a:schemeClr val="dk2"/>
              </a:solidFill>
              <a:prstDash val="dashDot"/>
              <a:round/>
              <a:headEnd len="med" w="med" type="none"/>
              <a:tailEnd len="med" w="med" type="none"/>
            </a:ln>
          </p:spPr>
        </p:cxnSp>
        <p:cxnSp>
          <p:nvCxnSpPr>
            <p:cNvPr id="138" name="Google Shape;138;p21"/>
            <p:cNvCxnSpPr>
              <a:stCxn id="121" idx="2"/>
              <a:endCxn id="122" idx="0"/>
            </p:cNvCxnSpPr>
            <p:nvPr/>
          </p:nvCxnSpPr>
          <p:spPr>
            <a:xfrm rot="10800000">
              <a:off x="2930150" y="4378350"/>
              <a:ext cx="1525200" cy="429000"/>
            </a:xfrm>
            <a:prstGeom prst="straightConnector1">
              <a:avLst/>
            </a:prstGeom>
            <a:noFill/>
            <a:ln cap="flat" cmpd="sng" w="9525">
              <a:solidFill>
                <a:schemeClr val="dk2"/>
              </a:solidFill>
              <a:prstDash val="dashDot"/>
              <a:round/>
              <a:headEnd len="med" w="med" type="none"/>
              <a:tailEnd len="med" w="med" type="none"/>
            </a:ln>
          </p:spPr>
        </p:cxnSp>
        <p:cxnSp>
          <p:nvCxnSpPr>
            <p:cNvPr id="139" name="Google Shape;139;p21"/>
            <p:cNvCxnSpPr>
              <a:stCxn id="119" idx="2"/>
              <a:endCxn id="122" idx="0"/>
            </p:cNvCxnSpPr>
            <p:nvPr/>
          </p:nvCxnSpPr>
          <p:spPr>
            <a:xfrm flipH="1">
              <a:off x="2929988" y="3838275"/>
              <a:ext cx="771000" cy="540000"/>
            </a:xfrm>
            <a:prstGeom prst="straightConnector1">
              <a:avLst/>
            </a:prstGeom>
            <a:noFill/>
            <a:ln cap="flat" cmpd="sng" w="9525">
              <a:solidFill>
                <a:schemeClr val="dk2"/>
              </a:solidFill>
              <a:prstDash val="dashDot"/>
              <a:round/>
              <a:headEnd len="med" w="med" type="none"/>
              <a:tailEnd len="med" w="med" type="none"/>
            </a:ln>
          </p:spPr>
        </p:cxnSp>
        <p:cxnSp>
          <p:nvCxnSpPr>
            <p:cNvPr id="140" name="Google Shape;140;p21"/>
            <p:cNvCxnSpPr>
              <a:stCxn id="119" idx="2"/>
              <a:endCxn id="121" idx="2"/>
            </p:cNvCxnSpPr>
            <p:nvPr/>
          </p:nvCxnSpPr>
          <p:spPr>
            <a:xfrm>
              <a:off x="3700988" y="3838275"/>
              <a:ext cx="754500" cy="969000"/>
            </a:xfrm>
            <a:prstGeom prst="straightConnector1">
              <a:avLst/>
            </a:prstGeom>
            <a:noFill/>
            <a:ln cap="flat" cmpd="sng" w="9525">
              <a:solidFill>
                <a:schemeClr val="dk2"/>
              </a:solidFill>
              <a:prstDash val="dashDot"/>
              <a:round/>
              <a:headEnd len="med" w="med" type="none"/>
              <a:tailEnd len="med" w="med" type="none"/>
            </a:ln>
          </p:spPr>
        </p:cxnSp>
        <p:cxnSp>
          <p:nvCxnSpPr>
            <p:cNvPr id="141" name="Google Shape;141;p21"/>
            <p:cNvCxnSpPr>
              <a:stCxn id="119" idx="2"/>
              <a:endCxn id="120" idx="1"/>
            </p:cNvCxnSpPr>
            <p:nvPr/>
          </p:nvCxnSpPr>
          <p:spPr>
            <a:xfrm>
              <a:off x="3700988" y="3838275"/>
              <a:ext cx="1882800" cy="53100"/>
            </a:xfrm>
            <a:prstGeom prst="straightConnector1">
              <a:avLst/>
            </a:prstGeom>
            <a:noFill/>
            <a:ln cap="flat" cmpd="sng" w="9525">
              <a:solidFill>
                <a:schemeClr val="dk2"/>
              </a:solidFill>
              <a:prstDash val="dashDot"/>
              <a:round/>
              <a:headEnd len="med" w="med" type="none"/>
              <a:tailEnd len="med" w="med" type="none"/>
            </a:ln>
          </p:spPr>
        </p:cxnSp>
        <p:cxnSp>
          <p:nvCxnSpPr>
            <p:cNvPr id="142" name="Google Shape;142;p21"/>
            <p:cNvCxnSpPr>
              <a:stCxn id="119" idx="2"/>
              <a:endCxn id="118" idx="2"/>
            </p:cNvCxnSpPr>
            <p:nvPr/>
          </p:nvCxnSpPr>
          <p:spPr>
            <a:xfrm flipH="1" rot="10800000">
              <a:off x="3700988" y="2374875"/>
              <a:ext cx="804900" cy="1463400"/>
            </a:xfrm>
            <a:prstGeom prst="straightConnector1">
              <a:avLst/>
            </a:prstGeom>
            <a:noFill/>
            <a:ln cap="flat" cmpd="sng" w="9525">
              <a:solidFill>
                <a:schemeClr val="dk2"/>
              </a:solidFill>
              <a:prstDash val="dashDot"/>
              <a:round/>
              <a:headEnd len="med" w="med" type="none"/>
              <a:tailEnd len="med" w="med" type="none"/>
            </a:ln>
          </p:spPr>
        </p:cxnSp>
        <p:cxnSp>
          <p:nvCxnSpPr>
            <p:cNvPr id="143" name="Google Shape;143;p21"/>
            <p:cNvCxnSpPr>
              <a:stCxn id="119" idx="2"/>
              <a:endCxn id="123" idx="2"/>
            </p:cNvCxnSpPr>
            <p:nvPr/>
          </p:nvCxnSpPr>
          <p:spPr>
            <a:xfrm flipH="1" rot="10800000">
              <a:off x="3700988" y="2827275"/>
              <a:ext cx="1687500" cy="1011000"/>
            </a:xfrm>
            <a:prstGeom prst="straightConnector1">
              <a:avLst/>
            </a:prstGeom>
            <a:noFill/>
            <a:ln cap="flat" cmpd="sng" w="9525">
              <a:solidFill>
                <a:schemeClr val="dk2"/>
              </a:solidFill>
              <a:prstDash val="dashDot"/>
              <a:round/>
              <a:headEnd len="med" w="med" type="none"/>
              <a:tailEnd len="med" w="med" type="none"/>
            </a:ln>
          </p:spPr>
        </p:cxnSp>
        <p:cxnSp>
          <p:nvCxnSpPr>
            <p:cNvPr id="144" name="Google Shape;144;p21"/>
            <p:cNvCxnSpPr>
              <a:stCxn id="118" idx="2"/>
              <a:endCxn id="121" idx="2"/>
            </p:cNvCxnSpPr>
            <p:nvPr/>
          </p:nvCxnSpPr>
          <p:spPr>
            <a:xfrm flipH="1">
              <a:off x="4455275" y="2375000"/>
              <a:ext cx="50700" cy="2432400"/>
            </a:xfrm>
            <a:prstGeom prst="straightConnector1">
              <a:avLst/>
            </a:prstGeom>
            <a:noFill/>
            <a:ln cap="flat" cmpd="sng" w="9525">
              <a:solidFill>
                <a:schemeClr val="dk2"/>
              </a:solidFill>
              <a:prstDash val="dashDot"/>
              <a:round/>
              <a:headEnd len="med" w="med" type="none"/>
              <a:tailEnd len="med" w="med" type="none"/>
            </a:ln>
          </p:spPr>
        </p:cxnSp>
        <p:cxnSp>
          <p:nvCxnSpPr>
            <p:cNvPr id="145" name="Google Shape;145;p21"/>
            <p:cNvCxnSpPr>
              <a:stCxn id="118" idx="2"/>
              <a:endCxn id="120" idx="1"/>
            </p:cNvCxnSpPr>
            <p:nvPr/>
          </p:nvCxnSpPr>
          <p:spPr>
            <a:xfrm>
              <a:off x="4505975" y="2375000"/>
              <a:ext cx="1077900" cy="1516500"/>
            </a:xfrm>
            <a:prstGeom prst="straightConnector1">
              <a:avLst/>
            </a:prstGeom>
            <a:noFill/>
            <a:ln cap="flat" cmpd="sng" w="9525">
              <a:solidFill>
                <a:srgbClr val="CC0000"/>
              </a:solidFill>
              <a:prstDash val="solid"/>
              <a:round/>
              <a:headEnd len="med" w="med" type="none"/>
              <a:tailEnd len="med" w="med" type="stealth"/>
            </a:ln>
          </p:spPr>
        </p:cxnSp>
        <p:cxnSp>
          <p:nvCxnSpPr>
            <p:cNvPr id="146" name="Google Shape;146;p21"/>
            <p:cNvCxnSpPr>
              <a:stCxn id="118" idx="2"/>
              <a:endCxn id="122" idx="0"/>
            </p:cNvCxnSpPr>
            <p:nvPr/>
          </p:nvCxnSpPr>
          <p:spPr>
            <a:xfrm flipH="1">
              <a:off x="2930075" y="2375000"/>
              <a:ext cx="1575900" cy="2003400"/>
            </a:xfrm>
            <a:prstGeom prst="straightConnector1">
              <a:avLst/>
            </a:prstGeom>
            <a:noFill/>
            <a:ln cap="flat" cmpd="sng" w="9525">
              <a:solidFill>
                <a:schemeClr val="dk2"/>
              </a:solidFill>
              <a:prstDash val="dashDot"/>
              <a:round/>
              <a:headEnd len="med" w="med" type="none"/>
              <a:tailEnd len="med" w="med" type="none"/>
            </a:ln>
          </p:spPr>
        </p:cxnSp>
        <p:cxnSp>
          <p:nvCxnSpPr>
            <p:cNvPr id="147" name="Google Shape;147;p21"/>
            <p:cNvCxnSpPr>
              <a:stCxn id="123" idx="2"/>
              <a:endCxn id="121" idx="2"/>
            </p:cNvCxnSpPr>
            <p:nvPr/>
          </p:nvCxnSpPr>
          <p:spPr>
            <a:xfrm flipH="1">
              <a:off x="4455263" y="2827250"/>
              <a:ext cx="933300" cy="1980000"/>
            </a:xfrm>
            <a:prstGeom prst="straightConnector1">
              <a:avLst/>
            </a:prstGeom>
            <a:noFill/>
            <a:ln cap="flat" cmpd="sng" w="9525">
              <a:solidFill>
                <a:schemeClr val="dk2"/>
              </a:solidFill>
              <a:prstDash val="dashDot"/>
              <a:round/>
              <a:headEnd len="med" w="med" type="none"/>
              <a:tailEnd len="med" w="med" type="none"/>
            </a:ln>
          </p:spPr>
        </p:cxnSp>
        <p:cxnSp>
          <p:nvCxnSpPr>
            <p:cNvPr id="148" name="Google Shape;148;p21"/>
            <p:cNvCxnSpPr>
              <a:stCxn id="123" idx="2"/>
              <a:endCxn id="120" idx="1"/>
            </p:cNvCxnSpPr>
            <p:nvPr/>
          </p:nvCxnSpPr>
          <p:spPr>
            <a:xfrm>
              <a:off x="5388563" y="2827250"/>
              <a:ext cx="195300" cy="1064100"/>
            </a:xfrm>
            <a:prstGeom prst="straightConnector1">
              <a:avLst/>
            </a:prstGeom>
            <a:noFill/>
            <a:ln cap="flat" cmpd="sng" w="9525">
              <a:solidFill>
                <a:schemeClr val="dk2"/>
              </a:solidFill>
              <a:prstDash val="dashDot"/>
              <a:round/>
              <a:headEnd len="med" w="med" type="none"/>
              <a:tailEnd len="med" w="med" type="none"/>
            </a:ln>
          </p:spPr>
        </p:cxnSp>
        <p:cxnSp>
          <p:nvCxnSpPr>
            <p:cNvPr id="149" name="Google Shape;149;p21"/>
            <p:cNvCxnSpPr>
              <a:stCxn id="118" idx="2"/>
              <a:endCxn id="123" idx="2"/>
            </p:cNvCxnSpPr>
            <p:nvPr/>
          </p:nvCxnSpPr>
          <p:spPr>
            <a:xfrm>
              <a:off x="4505975" y="2375000"/>
              <a:ext cx="882600" cy="452100"/>
            </a:xfrm>
            <a:prstGeom prst="straightConnector1">
              <a:avLst/>
            </a:prstGeom>
            <a:noFill/>
            <a:ln cap="flat" cmpd="sng" w="9525">
              <a:solidFill>
                <a:schemeClr val="dk2"/>
              </a:solidFill>
              <a:prstDash val="dashDot"/>
              <a:round/>
              <a:headEnd len="med" w="med" type="none"/>
              <a:tailEnd len="med" w="med" type="none"/>
            </a:ln>
          </p:spPr>
        </p:cxnSp>
        <p:sp>
          <p:nvSpPr>
            <p:cNvPr id="150" name="Google Shape;150;p21"/>
            <p:cNvSpPr txBox="1"/>
            <p:nvPr/>
          </p:nvSpPr>
          <p:spPr>
            <a:xfrm>
              <a:off x="1723400" y="2723750"/>
              <a:ext cx="933300" cy="5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accent3"/>
                  </a:solidFill>
                  <a:latin typeface="Century Gothic"/>
                  <a:ea typeface="Century Gothic"/>
                  <a:cs typeface="Century Gothic"/>
                  <a:sym typeface="Century Gothic"/>
                </a:rPr>
                <a:t>t = 1</a:t>
              </a:r>
              <a:endParaRPr>
                <a:solidFill>
                  <a:schemeClr val="accent3"/>
                </a:solidFill>
                <a:latin typeface="Century Gothic"/>
                <a:ea typeface="Century Gothic"/>
                <a:cs typeface="Century Gothic"/>
                <a:sym typeface="Century Gothic"/>
              </a:endParaRPr>
            </a:p>
          </p:txBody>
        </p:sp>
        <p:sp>
          <p:nvSpPr>
            <p:cNvPr id="151" name="Google Shape;151;p21"/>
            <p:cNvSpPr txBox="1"/>
            <p:nvPr/>
          </p:nvSpPr>
          <p:spPr>
            <a:xfrm>
              <a:off x="3446500" y="2018800"/>
              <a:ext cx="933300" cy="5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accent3"/>
                  </a:solidFill>
                  <a:latin typeface="Century Gothic"/>
                  <a:ea typeface="Century Gothic"/>
                  <a:cs typeface="Century Gothic"/>
                  <a:sym typeface="Century Gothic"/>
                </a:rPr>
                <a:t>t = 2</a:t>
              </a:r>
              <a:endParaRPr>
                <a:solidFill>
                  <a:schemeClr val="accent3"/>
                </a:solidFill>
                <a:latin typeface="Century Gothic"/>
                <a:ea typeface="Century Gothic"/>
                <a:cs typeface="Century Gothic"/>
                <a:sym typeface="Century Gothic"/>
              </a:endParaRPr>
            </a:p>
          </p:txBody>
        </p:sp>
        <p:sp>
          <p:nvSpPr>
            <p:cNvPr id="152" name="Google Shape;152;p21"/>
            <p:cNvSpPr txBox="1"/>
            <p:nvPr/>
          </p:nvSpPr>
          <p:spPr>
            <a:xfrm>
              <a:off x="4969950" y="2178125"/>
              <a:ext cx="933300" cy="5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accent3"/>
                  </a:solidFill>
                  <a:latin typeface="Century Gothic"/>
                  <a:ea typeface="Century Gothic"/>
                  <a:cs typeface="Century Gothic"/>
                  <a:sym typeface="Century Gothic"/>
                </a:rPr>
                <a:t>t = 3</a:t>
              </a:r>
              <a:endParaRPr>
                <a:solidFill>
                  <a:schemeClr val="accent3"/>
                </a:solidFill>
                <a:latin typeface="Century Gothic"/>
                <a:ea typeface="Century Gothic"/>
                <a:cs typeface="Century Gothic"/>
                <a:sym typeface="Century Gothic"/>
              </a:endParaRPr>
            </a:p>
          </p:txBody>
        </p:sp>
        <p:sp>
          <p:nvSpPr>
            <p:cNvPr id="153" name="Google Shape;153;p21"/>
            <p:cNvSpPr txBox="1"/>
            <p:nvPr/>
          </p:nvSpPr>
          <p:spPr>
            <a:xfrm>
              <a:off x="5856800" y="3662525"/>
              <a:ext cx="933300" cy="5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accent3"/>
                  </a:solidFill>
                  <a:latin typeface="Century Gothic"/>
                  <a:ea typeface="Century Gothic"/>
                  <a:cs typeface="Century Gothic"/>
                  <a:sym typeface="Century Gothic"/>
                </a:rPr>
                <a:t>t = 4</a:t>
              </a:r>
              <a:endParaRPr>
                <a:solidFill>
                  <a:schemeClr val="accent3"/>
                </a:solidFill>
                <a:latin typeface="Century Gothic"/>
                <a:ea typeface="Century Gothic"/>
                <a:cs typeface="Century Gothic"/>
                <a:sym typeface="Century Gothic"/>
              </a:endParaRPr>
            </a:p>
          </p:txBody>
        </p:sp>
      </p:grpSp>
      <p:sp>
        <p:nvSpPr>
          <p:cNvPr id="154" name="Google Shape;15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